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notesSlides/notesSlide29.xml" ContentType="application/vnd.openxmlformats-officedocument.presentationml.notesSlide+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Override PartName="/ppt/notesSlides/notesSlide27.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notesSlides/notesSlide25.xml" ContentType="application/vnd.openxmlformats-officedocument.presentationml.notesSlide+xml"/>
  <Override PartName="/ppt/slides/slide10.xml" ContentType="application/vnd.openxmlformats-officedocument.presentationml.slide+xml"/>
  <Override PartName="/ppt/slides/slide12.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4.xml" ContentType="application/vnd.openxmlformats-officedocument.presentationml.notesSlide+xml"/>
  <Override PartName="/ppt/notesSlides/notesSlide23.xml" ContentType="application/vnd.openxmlformats-officedocument.presentationml.notesSlide+xml"/>
  <Override PartName="/ppt/notesSlides/notesSlide9.xml" ContentType="application/vnd.openxmlformats-officedocument.presentationml.notesSlide+xml"/>
  <Override PartName="/ppt/notesSlides/notesSlide12.xml" ContentType="application/vnd.openxmlformats-officedocument.presentationml.notesSlide+xml"/>
  <Override PartName="/ppt/notesSlides/notesSlide21.xml" ContentType="application/vnd.openxmlformats-officedocument.presentationml.notesSlide+xml"/>
  <Override PartName="/ppt/notesSlides/notesSlide30.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Default Extension="png" ContentType="image/png"/>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Override PartName="/ppt/slideLayouts/slideLayout3.xml" ContentType="application/vnd.openxmlformats-officedocument.presentationml.slideLayout+xml"/>
  <Override PartName="/ppt/notesSlides/notesSlide17.xml" ContentType="application/vnd.openxmlformats-officedocument.presentationml.notesSlide+xml"/>
  <Override PartName="/ppt/notesSlides/notesSlide28.xml" ContentType="application/vnd.openxmlformats-officedocument.presentationml.notesSlide+xml"/>
  <Default Extension="jpeg" ContentType="image/jpeg"/>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s/slide31.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ppt/notesSlides/notesSlide24.xml" ContentType="application/vnd.openxmlformats-officedocument.presentationml.notesSlide+xml"/>
  <Override PartName="/ppt/notesSlides/notesSlide26.xml" ContentType="application/vnd.openxmlformats-officedocument.presentationml.notesSlide+xml"/>
  <Override PartName="/docProps/app.xml" ContentType="application/vnd.openxmlformats-officedocument.extended-properties+xml"/>
  <Override PartName="/ppt/slides/slide11.xml" ContentType="application/vnd.openxmlformats-officedocument.presentationml.slide+xml"/>
  <Override PartName="/ppt/slides/slide20.xml" ContentType="application/vnd.openxmlformats-officedocument.presentationml.slide+xml"/>
  <Override PartName="/ppt/notesSlides/notesSlide13.xml" ContentType="application/vnd.openxmlformats-officedocument.presentationml.notesSlide+xml"/>
  <Override PartName="/ppt/notesSlides/notesSlide22.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11.xml" ContentType="application/vnd.openxmlformats-officedocument.presentationml.notesSlide+xml"/>
  <Override PartName="/ppt/notesSlides/notesSlide20.xml" ContentType="application/vnd.openxmlformats-officedocument.presentationml.notesSlide+xml"/>
  <Override PartName="/ppt/notesSlides/notesSlide6.xml" ContentType="application/vnd.openxmlformats-officedocument.presentationml.notesSlid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4"/>
  </p:notesMasterIdLst>
  <p:sldIdLst>
    <p:sldId id="257" r:id="rId2"/>
    <p:sldId id="258" r:id="rId3"/>
    <p:sldId id="259" r:id="rId4"/>
    <p:sldId id="260" r:id="rId5"/>
    <p:sldId id="261" r:id="rId6"/>
    <p:sldId id="262" r:id="rId7"/>
    <p:sldId id="263" r:id="rId8"/>
    <p:sldId id="264" r:id="rId9"/>
    <p:sldId id="265" r:id="rId10"/>
    <p:sldId id="266" r:id="rId11"/>
    <p:sldId id="267" r:id="rId12"/>
    <p:sldId id="268" r:id="rId13"/>
    <p:sldId id="269" r:id="rId14"/>
    <p:sldId id="270" r:id="rId15"/>
    <p:sldId id="271" r:id="rId16"/>
    <p:sldId id="272" r:id="rId17"/>
    <p:sldId id="273" r:id="rId18"/>
    <p:sldId id="274" r:id="rId19"/>
    <p:sldId id="275" r:id="rId20"/>
    <p:sldId id="276" r:id="rId21"/>
    <p:sldId id="277" r:id="rId22"/>
    <p:sldId id="278" r:id="rId23"/>
    <p:sldId id="279" r:id="rId24"/>
    <p:sldId id="280" r:id="rId25"/>
    <p:sldId id="281" r:id="rId26"/>
    <p:sldId id="282" r:id="rId27"/>
    <p:sldId id="283" r:id="rId28"/>
    <p:sldId id="284" r:id="rId29"/>
    <p:sldId id="285" r:id="rId30"/>
    <p:sldId id="286" r:id="rId31"/>
    <p:sldId id="287" r:id="rId32"/>
    <p:sldId id="288" r:id="rId33"/>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7134" autoAdjust="0"/>
  </p:normalViewPr>
  <p:slideViewPr>
    <p:cSldViewPr>
      <p:cViewPr varScale="1">
        <p:scale>
          <a:sx n="91" d="100"/>
          <a:sy n="91" d="100"/>
        </p:scale>
        <p:origin x="-972" y="-96"/>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E35F8B03-A9E4-4D78-B1AA-DB501AEDF120}" type="datetimeFigureOut">
              <a:rPr lang="en-US" smtClean="0"/>
              <a:t>6/23/2010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7FE8B85-386E-4CDC-8E84-9111043212B2}"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Slide Image Placeholder 1"/>
          <p:cNvSpPr>
            <a:spLocks noGrp="1" noRot="1" noChangeAspect="1" noTextEdit="1"/>
          </p:cNvSpPr>
          <p:nvPr>
            <p:ph type="sldImg"/>
          </p:nvPr>
        </p:nvSpPr>
        <p:spPr>
          <a:ln/>
        </p:spPr>
      </p:sp>
      <p:sp>
        <p:nvSpPr>
          <p:cNvPr id="35843" name="Notes Placeholder 2"/>
          <p:cNvSpPr>
            <a:spLocks noGrp="1"/>
          </p:cNvSpPr>
          <p:nvPr>
            <p:ph type="body" idx="1"/>
          </p:nvPr>
        </p:nvSpPr>
        <p:spPr>
          <a:noFill/>
          <a:ln/>
        </p:spPr>
        <p:txBody>
          <a:bodyPr/>
          <a:lstStyle/>
          <a:p>
            <a:endParaRPr lang="en-US" dirty="0" smtClean="0"/>
          </a:p>
        </p:txBody>
      </p:sp>
      <p:sp>
        <p:nvSpPr>
          <p:cNvPr id="29700" name="Slide Number Placeholder 3"/>
          <p:cNvSpPr>
            <a:spLocks noGrp="1"/>
          </p:cNvSpPr>
          <p:nvPr>
            <p:ph type="sldNum" sz="quarter" idx="5"/>
          </p:nvPr>
        </p:nvSpPr>
        <p:spPr/>
        <p:txBody>
          <a:bodyPr/>
          <a:lstStyle/>
          <a:p>
            <a:pPr>
              <a:defRPr/>
            </a:pPr>
            <a:fld id="{0D551411-A4E0-4234-A39E-5650A12B5E9E}" type="slidenum">
              <a:rPr lang="en-US" smtClean="0"/>
              <a:pPr>
                <a:defRPr/>
              </a:pPr>
              <a:t>1</a:t>
            </a:fld>
            <a:endParaRPr lang="en-US" smtClean="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Slide Image Placeholder 1"/>
          <p:cNvSpPr>
            <a:spLocks noGrp="1" noRot="1" noChangeAspect="1" noTextEdit="1"/>
          </p:cNvSpPr>
          <p:nvPr>
            <p:ph type="sldImg"/>
          </p:nvPr>
        </p:nvSpPr>
        <p:spPr>
          <a:ln/>
        </p:spPr>
      </p:sp>
      <p:sp>
        <p:nvSpPr>
          <p:cNvPr id="45059"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B856AB05-97E2-4EB9-8D27-6E39012C57B2}" type="slidenum">
              <a:rPr lang="en-US" smtClean="0"/>
              <a:pPr>
                <a:defRPr/>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Rectangle 7"/>
          <p:cNvSpPr>
            <a:spLocks noGrp="1" noChangeArrowheads="1"/>
          </p:cNvSpPr>
          <p:nvPr>
            <p:ph type="sldNum" sz="quarter" idx="5"/>
          </p:nvPr>
        </p:nvSpPr>
        <p:spPr/>
        <p:txBody>
          <a:bodyPr/>
          <a:lstStyle/>
          <a:p>
            <a:pPr>
              <a:defRPr/>
            </a:pPr>
            <a:fld id="{AA60E78F-4CB7-49CA-B5AE-B1E46A7C8B5A}" type="slidenum">
              <a:rPr lang="en-US" smtClean="0"/>
              <a:pPr>
                <a:defRPr/>
              </a:pPr>
              <a:t>11</a:t>
            </a:fld>
            <a:endParaRPr lang="en-US" smtClean="0"/>
          </a:p>
        </p:txBody>
      </p:sp>
      <p:sp>
        <p:nvSpPr>
          <p:cNvPr id="46083" name="Rectangle 2"/>
          <p:cNvSpPr>
            <a:spLocks noGrp="1" noRot="1" noChangeAspect="1" noChangeArrowheads="1" noTextEdit="1"/>
          </p:cNvSpPr>
          <p:nvPr>
            <p:ph type="sldImg"/>
          </p:nvPr>
        </p:nvSpPr>
        <p:spPr>
          <a:ln/>
        </p:spPr>
      </p:sp>
      <p:sp>
        <p:nvSpPr>
          <p:cNvPr id="4608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Rectangle 7"/>
          <p:cNvSpPr>
            <a:spLocks noGrp="1" noChangeArrowheads="1"/>
          </p:cNvSpPr>
          <p:nvPr>
            <p:ph type="sldNum" sz="quarter" idx="5"/>
          </p:nvPr>
        </p:nvSpPr>
        <p:spPr/>
        <p:txBody>
          <a:bodyPr/>
          <a:lstStyle/>
          <a:p>
            <a:pPr>
              <a:defRPr/>
            </a:pPr>
            <a:fld id="{C8FAA4D7-850D-4A0F-B59F-3AB14F63E3F6}" type="slidenum">
              <a:rPr lang="en-US" smtClean="0"/>
              <a:pPr>
                <a:defRPr/>
              </a:pPr>
              <a:t>12</a:t>
            </a:fld>
            <a:endParaRPr lang="en-US" smtClean="0"/>
          </a:p>
        </p:txBody>
      </p:sp>
      <p:sp>
        <p:nvSpPr>
          <p:cNvPr id="47107" name="Rectangle 2"/>
          <p:cNvSpPr>
            <a:spLocks noGrp="1" noRot="1" noChangeAspect="1" noChangeArrowheads="1" noTextEdit="1"/>
          </p:cNvSpPr>
          <p:nvPr>
            <p:ph type="sldImg"/>
          </p:nvPr>
        </p:nvSpPr>
        <p:spPr>
          <a:ln/>
        </p:spPr>
      </p:sp>
      <p:sp>
        <p:nvSpPr>
          <p:cNvPr id="47108"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8914" name="Rectangle 7"/>
          <p:cNvSpPr>
            <a:spLocks noGrp="1" noChangeArrowheads="1"/>
          </p:cNvSpPr>
          <p:nvPr>
            <p:ph type="sldNum" sz="quarter" idx="5"/>
          </p:nvPr>
        </p:nvSpPr>
        <p:spPr/>
        <p:txBody>
          <a:bodyPr/>
          <a:lstStyle/>
          <a:p>
            <a:pPr>
              <a:defRPr/>
            </a:pPr>
            <a:fld id="{B01C57D1-ADB3-4732-AA86-A677E43FBE3E}" type="slidenum">
              <a:rPr lang="en-US" smtClean="0"/>
              <a:pPr>
                <a:defRPr/>
              </a:pPr>
              <a:t>13</a:t>
            </a:fld>
            <a:endParaRPr lang="en-US" smtClean="0"/>
          </a:p>
        </p:txBody>
      </p:sp>
      <p:sp>
        <p:nvSpPr>
          <p:cNvPr id="48131" name="Rectangle 2"/>
          <p:cNvSpPr>
            <a:spLocks noGrp="1" noRot="1" noChangeAspect="1" noChangeArrowheads="1" noTextEdit="1"/>
          </p:cNvSpPr>
          <p:nvPr>
            <p:ph type="sldImg"/>
          </p:nvPr>
        </p:nvSpPr>
        <p:spPr>
          <a:ln/>
        </p:spPr>
      </p:sp>
      <p:sp>
        <p:nvSpPr>
          <p:cNvPr id="48132"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9938" name="Rectangle 7"/>
          <p:cNvSpPr>
            <a:spLocks noGrp="1" noChangeArrowheads="1"/>
          </p:cNvSpPr>
          <p:nvPr>
            <p:ph type="sldNum" sz="quarter" idx="5"/>
          </p:nvPr>
        </p:nvSpPr>
        <p:spPr/>
        <p:txBody>
          <a:bodyPr/>
          <a:lstStyle/>
          <a:p>
            <a:pPr>
              <a:defRPr/>
            </a:pPr>
            <a:fld id="{5CC2C60C-9757-4D1E-919D-7C3BADF58F2E}" type="slidenum">
              <a:rPr lang="en-US" smtClean="0"/>
              <a:pPr>
                <a:defRPr/>
              </a:pPr>
              <a:t>14</a:t>
            </a:fld>
            <a:endParaRPr lang="en-US" smtClean="0"/>
          </a:p>
        </p:txBody>
      </p:sp>
      <p:sp>
        <p:nvSpPr>
          <p:cNvPr id="49155" name="Rectangle 2"/>
          <p:cNvSpPr>
            <a:spLocks noGrp="1" noRot="1" noChangeAspect="1" noChangeArrowheads="1" noTextEdit="1"/>
          </p:cNvSpPr>
          <p:nvPr>
            <p:ph type="sldImg"/>
          </p:nvPr>
        </p:nvSpPr>
        <p:spPr>
          <a:ln/>
        </p:spPr>
      </p:sp>
      <p:sp>
        <p:nvSpPr>
          <p:cNvPr id="49156" name="Rectangle 3"/>
          <p:cNvSpPr>
            <a:spLocks noGrp="1" noChangeArrowheads="1"/>
          </p:cNvSpPr>
          <p:nvPr>
            <p:ph type="body" idx="1"/>
          </p:nvPr>
        </p:nvSpPr>
        <p:spPr>
          <a:noFill/>
          <a:ln/>
        </p:spPr>
        <p:txBody>
          <a:bodyPr/>
          <a:lstStyle/>
          <a:p>
            <a:pPr eaLnBrk="1" hangingPunct="1"/>
            <a:endParaRPr lang="en-US" smtClean="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Rectangle 7"/>
          <p:cNvSpPr>
            <a:spLocks noGrp="1" noChangeArrowheads="1"/>
          </p:cNvSpPr>
          <p:nvPr>
            <p:ph type="sldNum" sz="quarter" idx="5"/>
          </p:nvPr>
        </p:nvSpPr>
        <p:spPr/>
        <p:txBody>
          <a:bodyPr/>
          <a:lstStyle/>
          <a:p>
            <a:pPr>
              <a:defRPr/>
            </a:pPr>
            <a:fld id="{835F1855-CCBA-4762-9A78-B18F5A153E3F}" type="slidenum">
              <a:rPr lang="en-US" smtClean="0"/>
              <a:pPr>
                <a:defRPr/>
              </a:pPr>
              <a:t>15</a:t>
            </a:fld>
            <a:endParaRPr lang="en-US" smtClean="0"/>
          </a:p>
        </p:txBody>
      </p:sp>
      <p:sp>
        <p:nvSpPr>
          <p:cNvPr id="50179" name="Rectangle 2"/>
          <p:cNvSpPr>
            <a:spLocks noGrp="1" noRot="1" noChangeAspect="1" noChangeArrowheads="1" noTextEdit="1"/>
          </p:cNvSpPr>
          <p:nvPr>
            <p:ph type="sldImg"/>
          </p:nvPr>
        </p:nvSpPr>
        <p:spPr>
          <a:ln/>
        </p:spPr>
      </p:sp>
      <p:sp>
        <p:nvSpPr>
          <p:cNvPr id="50180"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Rectangle 7"/>
          <p:cNvSpPr>
            <a:spLocks noGrp="1" noChangeArrowheads="1"/>
          </p:cNvSpPr>
          <p:nvPr>
            <p:ph type="sldNum" sz="quarter" idx="5"/>
          </p:nvPr>
        </p:nvSpPr>
        <p:spPr/>
        <p:txBody>
          <a:bodyPr/>
          <a:lstStyle/>
          <a:p>
            <a:pPr>
              <a:defRPr/>
            </a:pPr>
            <a:fld id="{0BCF5705-BEB4-4792-8093-511395E22E24}" type="slidenum">
              <a:rPr lang="en-US" smtClean="0"/>
              <a:pPr>
                <a:defRPr/>
              </a:pPr>
              <a:t>16</a:t>
            </a:fld>
            <a:endParaRPr lang="en-US" smtClean="0"/>
          </a:p>
        </p:txBody>
      </p:sp>
      <p:sp>
        <p:nvSpPr>
          <p:cNvPr id="51203" name="Rectangle 2"/>
          <p:cNvSpPr>
            <a:spLocks noGrp="1" noRot="1" noChangeAspect="1" noChangeArrowheads="1" noTextEdit="1"/>
          </p:cNvSpPr>
          <p:nvPr>
            <p:ph type="sldImg"/>
          </p:nvPr>
        </p:nvSpPr>
        <p:spPr>
          <a:ln/>
        </p:spPr>
      </p:sp>
      <p:sp>
        <p:nvSpPr>
          <p:cNvPr id="51204" name="Rectangle 3"/>
          <p:cNvSpPr>
            <a:spLocks noGrp="1" noChangeArrowheads="1"/>
          </p:cNvSpPr>
          <p:nvPr>
            <p:ph type="body" idx="1"/>
          </p:nvPr>
        </p:nvSpPr>
        <p:spPr>
          <a:noFill/>
          <a:ln/>
        </p:spPr>
        <p:txBody>
          <a:bodyPr/>
          <a:lstStyle/>
          <a:p>
            <a:pPr eaLnBrk="1" hangingPunct="1">
              <a:buFont typeface="Wingdings" pitchFamily="2" charset="2"/>
              <a:buChar char="Ø"/>
            </a:pPr>
            <a:endParaRPr lang="en-US" dirty="0" smtClean="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Rectangle 7"/>
          <p:cNvSpPr>
            <a:spLocks noGrp="1" noChangeArrowheads="1"/>
          </p:cNvSpPr>
          <p:nvPr>
            <p:ph type="sldNum" sz="quarter" idx="5"/>
          </p:nvPr>
        </p:nvSpPr>
        <p:spPr/>
        <p:txBody>
          <a:bodyPr/>
          <a:lstStyle/>
          <a:p>
            <a:pPr>
              <a:defRPr/>
            </a:pPr>
            <a:fld id="{AA328519-FF2F-420D-88CF-72ED3D96F13A}" type="slidenum">
              <a:rPr lang="en-US" smtClean="0"/>
              <a:pPr>
                <a:defRPr/>
              </a:pPr>
              <a:t>17</a:t>
            </a:fld>
            <a:endParaRPr lang="en-US" smtClean="0"/>
          </a:p>
        </p:txBody>
      </p:sp>
      <p:sp>
        <p:nvSpPr>
          <p:cNvPr id="52227" name="Rectangle 2"/>
          <p:cNvSpPr>
            <a:spLocks noGrp="1" noRot="1" noChangeAspect="1" noChangeArrowheads="1" noTextEdit="1"/>
          </p:cNvSpPr>
          <p:nvPr>
            <p:ph type="sldImg"/>
          </p:nvPr>
        </p:nvSpPr>
        <p:spPr>
          <a:ln/>
        </p:spPr>
      </p:sp>
      <p:sp>
        <p:nvSpPr>
          <p:cNvPr id="52228" name="Rectangle 3"/>
          <p:cNvSpPr>
            <a:spLocks noGrp="1" noChangeArrowheads="1"/>
          </p:cNvSpPr>
          <p:nvPr>
            <p:ph type="body" idx="1"/>
          </p:nvPr>
        </p:nvSpPr>
        <p:spPr>
          <a:noFill/>
          <a:ln/>
        </p:spPr>
        <p:txBody>
          <a:bodyPr/>
          <a:lstStyle/>
          <a:p>
            <a:pPr eaLnBrk="1" hangingPunct="1">
              <a:buFont typeface="Wingdings" pitchFamily="2" charset="2"/>
              <a:buChar char="Ø"/>
            </a:pPr>
            <a:endParaRPr lang="en-US" dirty="0" smtClean="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Slide Image Placeholder 1"/>
          <p:cNvSpPr>
            <a:spLocks noGrp="1" noRot="1" noChangeAspect="1" noTextEdit="1"/>
          </p:cNvSpPr>
          <p:nvPr>
            <p:ph type="sldImg"/>
          </p:nvPr>
        </p:nvSpPr>
        <p:spPr>
          <a:ln/>
        </p:spPr>
      </p:sp>
      <p:sp>
        <p:nvSpPr>
          <p:cNvPr id="53251"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E81BDA43-349E-42EA-B413-A9F96754D64C}" type="slidenum">
              <a:rPr lang="en-US" smtClean="0"/>
              <a:pPr>
                <a:defRPr/>
              </a:pPr>
              <a:t>18</a:t>
            </a:fld>
            <a:endParaRPr lang="en-US"/>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Slide Image Placeholder 1"/>
          <p:cNvSpPr>
            <a:spLocks noGrp="1" noRot="1" noChangeAspect="1" noTextEdit="1"/>
          </p:cNvSpPr>
          <p:nvPr>
            <p:ph type="sldImg"/>
          </p:nvPr>
        </p:nvSpPr>
        <p:spPr>
          <a:ln/>
        </p:spPr>
      </p:sp>
      <p:sp>
        <p:nvSpPr>
          <p:cNvPr id="54275"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9A7FAA70-396A-4448-906C-D854CD74D966}" type="slidenum">
              <a:rPr lang="en-US" smtClean="0"/>
              <a:pPr>
                <a:defRPr/>
              </a:pPr>
              <a:t>19</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7"/>
          <p:cNvSpPr>
            <a:spLocks noGrp="1" noChangeArrowheads="1"/>
          </p:cNvSpPr>
          <p:nvPr>
            <p:ph type="sldNum" sz="quarter" idx="5"/>
          </p:nvPr>
        </p:nvSpPr>
        <p:spPr/>
        <p:txBody>
          <a:bodyPr/>
          <a:lstStyle/>
          <a:p>
            <a:pPr>
              <a:defRPr/>
            </a:pPr>
            <a:fld id="{D56CE020-82C2-4DE5-9DB3-FD3270114693}" type="slidenum">
              <a:rPr lang="en-US" smtClean="0"/>
              <a:pPr>
                <a:defRPr/>
              </a:pPr>
              <a:t>2</a:t>
            </a:fld>
            <a:endParaRPr lang="en-US" smtClean="0"/>
          </a:p>
        </p:txBody>
      </p:sp>
      <p:sp>
        <p:nvSpPr>
          <p:cNvPr id="36867" name="Rectangle 1026"/>
          <p:cNvSpPr>
            <a:spLocks noGrp="1" noRot="1" noChangeAspect="1" noChangeArrowheads="1" noTextEdit="1"/>
          </p:cNvSpPr>
          <p:nvPr>
            <p:ph type="sldImg"/>
          </p:nvPr>
        </p:nvSpPr>
        <p:spPr>
          <a:ln/>
        </p:spPr>
      </p:sp>
      <p:sp>
        <p:nvSpPr>
          <p:cNvPr id="36868" name="Rectangle 1027"/>
          <p:cNvSpPr>
            <a:spLocks noGrp="1" noChangeArrowheads="1"/>
          </p:cNvSpPr>
          <p:nvPr>
            <p:ph type="body" idx="1"/>
          </p:nvPr>
        </p:nvSpPr>
        <p:spPr>
          <a:noFill/>
          <a:ln/>
        </p:spPr>
        <p:txBody>
          <a:bodyPr/>
          <a:lstStyle/>
          <a:p>
            <a:endParaRPr lang="en-US" smtClean="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Rectangle 7"/>
          <p:cNvSpPr>
            <a:spLocks noGrp="1" noChangeArrowheads="1"/>
          </p:cNvSpPr>
          <p:nvPr>
            <p:ph type="sldNum" sz="quarter" idx="5"/>
          </p:nvPr>
        </p:nvSpPr>
        <p:spPr/>
        <p:txBody>
          <a:bodyPr/>
          <a:lstStyle/>
          <a:p>
            <a:pPr>
              <a:defRPr/>
            </a:pPr>
            <a:fld id="{F407E41C-9721-4F90-9606-44BE665FFC94}" type="slidenum">
              <a:rPr lang="en-US" smtClean="0"/>
              <a:pPr>
                <a:defRPr/>
              </a:pPr>
              <a:t>20</a:t>
            </a:fld>
            <a:endParaRPr lang="en-US" smtClean="0"/>
          </a:p>
        </p:txBody>
      </p:sp>
      <p:sp>
        <p:nvSpPr>
          <p:cNvPr id="55299" name="Rectangle 2"/>
          <p:cNvSpPr>
            <a:spLocks noGrp="1" noRot="1" noChangeAspect="1" noChangeArrowheads="1" noTextEdit="1"/>
          </p:cNvSpPr>
          <p:nvPr>
            <p:ph type="sldImg"/>
          </p:nvPr>
        </p:nvSpPr>
        <p:spPr>
          <a:ln/>
        </p:spPr>
      </p:sp>
      <p:sp>
        <p:nvSpPr>
          <p:cNvPr id="55300"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Rectangle 7"/>
          <p:cNvSpPr>
            <a:spLocks noGrp="1" noChangeArrowheads="1"/>
          </p:cNvSpPr>
          <p:nvPr>
            <p:ph type="sldNum" sz="quarter" idx="5"/>
          </p:nvPr>
        </p:nvSpPr>
        <p:spPr/>
        <p:txBody>
          <a:bodyPr/>
          <a:lstStyle/>
          <a:p>
            <a:pPr>
              <a:defRPr/>
            </a:pPr>
            <a:fld id="{9069D42D-8914-406C-9AF7-33BE7D827826}" type="slidenum">
              <a:rPr lang="en-US" smtClean="0"/>
              <a:pPr>
                <a:defRPr/>
              </a:pPr>
              <a:t>21</a:t>
            </a:fld>
            <a:endParaRPr lang="en-US" smtClean="0"/>
          </a:p>
        </p:txBody>
      </p:sp>
      <p:sp>
        <p:nvSpPr>
          <p:cNvPr id="56323" name="Rectangle 2"/>
          <p:cNvSpPr>
            <a:spLocks noGrp="1" noRot="1" noChangeAspect="1" noChangeArrowheads="1" noTextEdit="1"/>
          </p:cNvSpPr>
          <p:nvPr>
            <p:ph type="sldImg"/>
          </p:nvPr>
        </p:nvSpPr>
        <p:spPr>
          <a:ln/>
        </p:spPr>
      </p:sp>
      <p:sp>
        <p:nvSpPr>
          <p:cNvPr id="5632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Rectangle 7"/>
          <p:cNvSpPr>
            <a:spLocks noGrp="1" noChangeArrowheads="1"/>
          </p:cNvSpPr>
          <p:nvPr>
            <p:ph type="sldNum" sz="quarter" idx="5"/>
          </p:nvPr>
        </p:nvSpPr>
        <p:spPr/>
        <p:txBody>
          <a:bodyPr/>
          <a:lstStyle/>
          <a:p>
            <a:pPr>
              <a:defRPr/>
            </a:pPr>
            <a:fld id="{943D22EE-4DCC-41E5-81E4-4D93D15B4480}" type="slidenum">
              <a:rPr lang="en-US" smtClean="0"/>
              <a:pPr>
                <a:defRPr/>
              </a:pPr>
              <a:t>22</a:t>
            </a:fld>
            <a:endParaRPr lang="en-US" smtClean="0"/>
          </a:p>
        </p:txBody>
      </p:sp>
      <p:sp>
        <p:nvSpPr>
          <p:cNvPr id="57347" name="Rectangle 2"/>
          <p:cNvSpPr>
            <a:spLocks noGrp="1" noRot="1" noChangeAspect="1" noChangeArrowheads="1" noTextEdit="1"/>
          </p:cNvSpPr>
          <p:nvPr>
            <p:ph type="sldImg"/>
          </p:nvPr>
        </p:nvSpPr>
        <p:spPr>
          <a:ln/>
        </p:spPr>
      </p:sp>
      <p:sp>
        <p:nvSpPr>
          <p:cNvPr id="57348"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7"/>
          <p:cNvSpPr>
            <a:spLocks noGrp="1" noChangeArrowheads="1"/>
          </p:cNvSpPr>
          <p:nvPr>
            <p:ph type="sldNum" sz="quarter" idx="5"/>
          </p:nvPr>
        </p:nvSpPr>
        <p:spPr/>
        <p:txBody>
          <a:bodyPr/>
          <a:lstStyle/>
          <a:p>
            <a:pPr>
              <a:defRPr/>
            </a:pPr>
            <a:fld id="{13300D65-BAA7-401D-B4F4-CAFB3A898B38}" type="slidenum">
              <a:rPr lang="en-US" smtClean="0"/>
              <a:pPr>
                <a:defRPr/>
              </a:pPr>
              <a:t>23</a:t>
            </a:fld>
            <a:endParaRPr lang="en-US" smtClean="0"/>
          </a:p>
        </p:txBody>
      </p:sp>
      <p:sp>
        <p:nvSpPr>
          <p:cNvPr id="58371" name="Rectangle 2"/>
          <p:cNvSpPr>
            <a:spLocks noGrp="1" noRot="1" noChangeAspect="1" noChangeArrowheads="1" noTextEdit="1"/>
          </p:cNvSpPr>
          <p:nvPr>
            <p:ph type="sldImg"/>
          </p:nvPr>
        </p:nvSpPr>
        <p:spPr>
          <a:ln/>
        </p:spPr>
      </p:sp>
      <p:sp>
        <p:nvSpPr>
          <p:cNvPr id="58372"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Rectangle 7"/>
          <p:cNvSpPr>
            <a:spLocks noGrp="1" noChangeArrowheads="1"/>
          </p:cNvSpPr>
          <p:nvPr>
            <p:ph type="sldNum" sz="quarter" idx="5"/>
          </p:nvPr>
        </p:nvSpPr>
        <p:spPr/>
        <p:txBody>
          <a:bodyPr/>
          <a:lstStyle/>
          <a:p>
            <a:pPr>
              <a:defRPr/>
            </a:pPr>
            <a:fld id="{D7348A3A-2D5B-4416-9F83-F0982A47CCEE}" type="slidenum">
              <a:rPr lang="en-US" smtClean="0"/>
              <a:pPr>
                <a:defRPr/>
              </a:pPr>
              <a:t>24</a:t>
            </a:fld>
            <a:endParaRPr lang="en-US" smtClean="0"/>
          </a:p>
        </p:txBody>
      </p:sp>
      <p:sp>
        <p:nvSpPr>
          <p:cNvPr id="59395" name="Rectangle 2"/>
          <p:cNvSpPr>
            <a:spLocks noGrp="1" noRot="1" noChangeAspect="1" noChangeArrowheads="1" noTextEdit="1"/>
          </p:cNvSpPr>
          <p:nvPr>
            <p:ph type="sldImg"/>
          </p:nvPr>
        </p:nvSpPr>
        <p:spPr>
          <a:ln/>
        </p:spPr>
      </p:sp>
      <p:sp>
        <p:nvSpPr>
          <p:cNvPr id="59396"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Rectangle 7"/>
          <p:cNvSpPr>
            <a:spLocks noGrp="1" noChangeArrowheads="1"/>
          </p:cNvSpPr>
          <p:nvPr>
            <p:ph type="sldNum" sz="quarter" idx="5"/>
          </p:nvPr>
        </p:nvSpPr>
        <p:spPr/>
        <p:txBody>
          <a:bodyPr/>
          <a:lstStyle/>
          <a:p>
            <a:pPr>
              <a:defRPr/>
            </a:pPr>
            <a:fld id="{1644D89F-019D-4996-B6C2-5C0D8CBE802C}" type="slidenum">
              <a:rPr lang="en-US" smtClean="0"/>
              <a:pPr>
                <a:defRPr/>
              </a:pPr>
              <a:t>25</a:t>
            </a:fld>
            <a:endParaRPr lang="en-US" smtClean="0"/>
          </a:p>
        </p:txBody>
      </p:sp>
      <p:sp>
        <p:nvSpPr>
          <p:cNvPr id="60419" name="Rectangle 2"/>
          <p:cNvSpPr>
            <a:spLocks noGrp="1" noRot="1" noChangeAspect="1" noChangeArrowheads="1" noTextEdit="1"/>
          </p:cNvSpPr>
          <p:nvPr>
            <p:ph type="sldImg"/>
          </p:nvPr>
        </p:nvSpPr>
        <p:spPr>
          <a:ln/>
        </p:spPr>
      </p:sp>
      <p:sp>
        <p:nvSpPr>
          <p:cNvPr id="60420"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Rectangle 7"/>
          <p:cNvSpPr>
            <a:spLocks noGrp="1" noChangeArrowheads="1"/>
          </p:cNvSpPr>
          <p:nvPr>
            <p:ph type="sldNum" sz="quarter" idx="5"/>
          </p:nvPr>
        </p:nvSpPr>
        <p:spPr/>
        <p:txBody>
          <a:bodyPr/>
          <a:lstStyle/>
          <a:p>
            <a:pPr>
              <a:defRPr/>
            </a:pPr>
            <a:fld id="{3109D277-0C6C-471D-AE41-B11B9BB021B2}" type="slidenum">
              <a:rPr lang="en-US" smtClean="0"/>
              <a:pPr>
                <a:defRPr/>
              </a:pPr>
              <a:t>26</a:t>
            </a:fld>
            <a:endParaRPr lang="en-US" smtClean="0"/>
          </a:p>
        </p:txBody>
      </p:sp>
      <p:sp>
        <p:nvSpPr>
          <p:cNvPr id="61443" name="Rectangle 2"/>
          <p:cNvSpPr>
            <a:spLocks noGrp="1" noRot="1" noChangeAspect="1" noChangeArrowheads="1" noTextEdit="1"/>
          </p:cNvSpPr>
          <p:nvPr>
            <p:ph type="sldImg"/>
          </p:nvPr>
        </p:nvSpPr>
        <p:spPr>
          <a:ln/>
        </p:spPr>
      </p:sp>
      <p:sp>
        <p:nvSpPr>
          <p:cNvPr id="61444"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7"/>
          <p:cNvSpPr>
            <a:spLocks noGrp="1" noChangeArrowheads="1"/>
          </p:cNvSpPr>
          <p:nvPr>
            <p:ph type="sldNum" sz="quarter" idx="5"/>
          </p:nvPr>
        </p:nvSpPr>
        <p:spPr/>
        <p:txBody>
          <a:bodyPr/>
          <a:lstStyle/>
          <a:p>
            <a:pPr>
              <a:defRPr/>
            </a:pPr>
            <a:fld id="{2DF3E6B8-3F68-415F-8934-FFC6F8969C61}" type="slidenum">
              <a:rPr lang="en-US" smtClean="0"/>
              <a:pPr>
                <a:defRPr/>
              </a:pPr>
              <a:t>27</a:t>
            </a:fld>
            <a:endParaRPr lang="en-US" smtClean="0"/>
          </a:p>
        </p:txBody>
      </p:sp>
      <p:sp>
        <p:nvSpPr>
          <p:cNvPr id="62467" name="Rectangle 2"/>
          <p:cNvSpPr>
            <a:spLocks noGrp="1" noRot="1" noChangeAspect="1" noChangeArrowheads="1" noTextEdit="1"/>
          </p:cNvSpPr>
          <p:nvPr>
            <p:ph type="sldImg"/>
          </p:nvPr>
        </p:nvSpPr>
        <p:spPr>
          <a:ln/>
        </p:spPr>
      </p:sp>
      <p:sp>
        <p:nvSpPr>
          <p:cNvPr id="62468"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7"/>
          <p:cNvSpPr>
            <a:spLocks noGrp="1" noChangeArrowheads="1"/>
          </p:cNvSpPr>
          <p:nvPr>
            <p:ph type="sldNum" sz="quarter" idx="5"/>
          </p:nvPr>
        </p:nvSpPr>
        <p:spPr/>
        <p:txBody>
          <a:bodyPr/>
          <a:lstStyle/>
          <a:p>
            <a:pPr>
              <a:defRPr/>
            </a:pPr>
            <a:fld id="{6867FB64-5685-4F79-A653-AFE991797CD5}" type="slidenum">
              <a:rPr lang="en-US" smtClean="0"/>
              <a:pPr>
                <a:defRPr/>
              </a:pPr>
              <a:t>28</a:t>
            </a:fld>
            <a:endParaRPr lang="en-US" smtClean="0"/>
          </a:p>
        </p:txBody>
      </p:sp>
      <p:sp>
        <p:nvSpPr>
          <p:cNvPr id="63491" name="Rectangle 2"/>
          <p:cNvSpPr>
            <a:spLocks noGrp="1" noRot="1" noChangeAspect="1" noChangeArrowheads="1" noTextEdit="1"/>
          </p:cNvSpPr>
          <p:nvPr>
            <p:ph type="sldImg"/>
          </p:nvPr>
        </p:nvSpPr>
        <p:spPr>
          <a:ln/>
        </p:spPr>
      </p:sp>
      <p:sp>
        <p:nvSpPr>
          <p:cNvPr id="63492"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Rectangle 7"/>
          <p:cNvSpPr>
            <a:spLocks noGrp="1" noChangeArrowheads="1"/>
          </p:cNvSpPr>
          <p:nvPr>
            <p:ph type="sldNum" sz="quarter" idx="5"/>
          </p:nvPr>
        </p:nvSpPr>
        <p:spPr/>
        <p:txBody>
          <a:bodyPr/>
          <a:lstStyle/>
          <a:p>
            <a:pPr>
              <a:defRPr/>
            </a:pPr>
            <a:fld id="{0BEA572E-10CA-44B4-8716-0C44DB7E7E9A}" type="slidenum">
              <a:rPr lang="en-US" smtClean="0"/>
              <a:pPr>
                <a:defRPr/>
              </a:pPr>
              <a:t>30</a:t>
            </a:fld>
            <a:endParaRPr lang="en-US" smtClean="0"/>
          </a:p>
        </p:txBody>
      </p:sp>
      <p:sp>
        <p:nvSpPr>
          <p:cNvPr id="64515" name="Rectangle 2"/>
          <p:cNvSpPr>
            <a:spLocks noGrp="1" noRot="1" noChangeAspect="1" noChangeArrowheads="1" noTextEdit="1"/>
          </p:cNvSpPr>
          <p:nvPr>
            <p:ph type="sldImg"/>
          </p:nvPr>
        </p:nvSpPr>
        <p:spPr>
          <a:ln/>
        </p:spPr>
      </p:sp>
      <p:sp>
        <p:nvSpPr>
          <p:cNvPr id="64516"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7"/>
          <p:cNvSpPr>
            <a:spLocks noGrp="1" noChangeArrowheads="1"/>
          </p:cNvSpPr>
          <p:nvPr>
            <p:ph type="sldNum" sz="quarter" idx="5"/>
          </p:nvPr>
        </p:nvSpPr>
        <p:spPr/>
        <p:txBody>
          <a:bodyPr/>
          <a:lstStyle/>
          <a:p>
            <a:pPr>
              <a:defRPr/>
            </a:pPr>
            <a:fld id="{3647BC71-A388-4FB5-9434-E7ABE54BF9DF}" type="slidenum">
              <a:rPr lang="en-US" smtClean="0"/>
              <a:pPr>
                <a:defRPr/>
              </a:pPr>
              <a:t>3</a:t>
            </a:fld>
            <a:endParaRPr lang="en-US" smtClean="0"/>
          </a:p>
        </p:txBody>
      </p:sp>
      <p:sp>
        <p:nvSpPr>
          <p:cNvPr id="37891" name="Rectangle 1026"/>
          <p:cNvSpPr>
            <a:spLocks noGrp="1" noRot="1" noChangeAspect="1" noChangeArrowheads="1" noTextEdit="1"/>
          </p:cNvSpPr>
          <p:nvPr>
            <p:ph type="sldImg"/>
          </p:nvPr>
        </p:nvSpPr>
        <p:spPr>
          <a:ln/>
        </p:spPr>
      </p:sp>
      <p:sp>
        <p:nvSpPr>
          <p:cNvPr id="37892" name="Rectangle 1027"/>
          <p:cNvSpPr>
            <a:spLocks noGrp="1" noChangeArrowheads="1"/>
          </p:cNvSpPr>
          <p:nvPr>
            <p:ph type="body" idx="1"/>
          </p:nvPr>
        </p:nvSpPr>
        <p:spPr>
          <a:noFill/>
          <a:ln/>
        </p:spPr>
        <p:txBody>
          <a:bodyPr/>
          <a:lstStyle/>
          <a:p>
            <a:endParaRPr lang="en-US" dirty="0" smtClean="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Rectangle 7"/>
          <p:cNvSpPr>
            <a:spLocks noGrp="1" noChangeArrowheads="1"/>
          </p:cNvSpPr>
          <p:nvPr>
            <p:ph type="sldNum" sz="quarter" idx="5"/>
          </p:nvPr>
        </p:nvSpPr>
        <p:spPr/>
        <p:txBody>
          <a:bodyPr/>
          <a:lstStyle/>
          <a:p>
            <a:pPr>
              <a:defRPr/>
            </a:pPr>
            <a:fld id="{4DB2D1DD-AF01-454F-80BE-7E8BAC182C96}" type="slidenum">
              <a:rPr lang="en-US" smtClean="0"/>
              <a:pPr>
                <a:defRPr/>
              </a:pPr>
              <a:t>32</a:t>
            </a:fld>
            <a:endParaRPr lang="en-US" smtClean="0"/>
          </a:p>
        </p:txBody>
      </p:sp>
      <p:sp>
        <p:nvSpPr>
          <p:cNvPr id="65539" name="Rectangle 2"/>
          <p:cNvSpPr>
            <a:spLocks noGrp="1" noRot="1" noChangeAspect="1" noChangeArrowheads="1" noTextEdit="1"/>
          </p:cNvSpPr>
          <p:nvPr>
            <p:ph type="sldImg"/>
          </p:nvPr>
        </p:nvSpPr>
        <p:spPr>
          <a:ln/>
        </p:spPr>
      </p:sp>
      <p:sp>
        <p:nvSpPr>
          <p:cNvPr id="65540"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sldNum" sz="quarter" idx="5"/>
          </p:nvPr>
        </p:nvSpPr>
        <p:spPr/>
        <p:txBody>
          <a:bodyPr/>
          <a:lstStyle/>
          <a:p>
            <a:pPr>
              <a:defRPr/>
            </a:pPr>
            <a:fld id="{E77BCEC6-EB40-49E3-9306-87BDC3187D39}" type="slidenum">
              <a:rPr lang="en-US" smtClean="0"/>
              <a:pPr>
                <a:defRPr/>
              </a:pPr>
              <a:t>4</a:t>
            </a:fld>
            <a:endParaRPr lang="en-US" smtClean="0"/>
          </a:p>
        </p:txBody>
      </p:sp>
      <p:sp>
        <p:nvSpPr>
          <p:cNvPr id="38915" name="Rectangle 1026"/>
          <p:cNvSpPr>
            <a:spLocks noGrp="1" noRot="1" noChangeAspect="1" noChangeArrowheads="1" noTextEdit="1"/>
          </p:cNvSpPr>
          <p:nvPr>
            <p:ph type="sldImg"/>
          </p:nvPr>
        </p:nvSpPr>
        <p:spPr>
          <a:ln/>
        </p:spPr>
      </p:sp>
      <p:sp>
        <p:nvSpPr>
          <p:cNvPr id="38916" name="Rectangle 1027"/>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7"/>
          <p:cNvSpPr>
            <a:spLocks noGrp="1" noChangeArrowheads="1"/>
          </p:cNvSpPr>
          <p:nvPr>
            <p:ph type="sldNum" sz="quarter" idx="5"/>
          </p:nvPr>
        </p:nvSpPr>
        <p:spPr/>
        <p:txBody>
          <a:bodyPr/>
          <a:lstStyle/>
          <a:p>
            <a:pPr>
              <a:defRPr/>
            </a:pPr>
            <a:fld id="{550F2812-E33F-45C2-9EFD-2ECD5BC8DBD8}" type="slidenum">
              <a:rPr lang="en-US" smtClean="0"/>
              <a:pPr>
                <a:defRPr/>
              </a:pPr>
              <a:t>5</a:t>
            </a:fld>
            <a:endParaRPr lang="en-US" smtClean="0"/>
          </a:p>
        </p:txBody>
      </p:sp>
      <p:sp>
        <p:nvSpPr>
          <p:cNvPr id="39939" name="Rectangle 1026"/>
          <p:cNvSpPr>
            <a:spLocks noGrp="1" noRot="1" noChangeAspect="1" noChangeArrowheads="1" noTextEdit="1"/>
          </p:cNvSpPr>
          <p:nvPr>
            <p:ph type="sldImg"/>
          </p:nvPr>
        </p:nvSpPr>
        <p:spPr>
          <a:ln/>
        </p:spPr>
      </p:sp>
      <p:sp>
        <p:nvSpPr>
          <p:cNvPr id="39940" name="Rectangle 1027"/>
          <p:cNvSpPr>
            <a:spLocks noGrp="1" noChangeArrowheads="1"/>
          </p:cNvSpPr>
          <p:nvPr>
            <p:ph type="body" idx="1"/>
          </p:nvPr>
        </p:nvSpPr>
        <p:spPr>
          <a:noFill/>
          <a:ln/>
        </p:spPr>
        <p:txBody>
          <a:bodyPr/>
          <a:lstStyle/>
          <a:p>
            <a:pPr eaLnBrk="1" hangingPunct="1"/>
            <a:endParaRPr lang="en-US" dirty="0" smtClean="0"/>
          </a:p>
          <a:p>
            <a:pPr eaLnBrk="1" hangingPunct="1"/>
            <a:endParaRPr lang="en-US" dirty="0"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p:txBody>
          <a:bodyPr/>
          <a:lstStyle/>
          <a:p>
            <a:pPr>
              <a:defRPr/>
            </a:pPr>
            <a:fld id="{9297DED5-3BB4-4C3D-B00D-E30A190A5C8A}" type="slidenum">
              <a:rPr lang="en-US" smtClean="0"/>
              <a:pPr>
                <a:defRPr/>
              </a:pPr>
              <a:t>6</a:t>
            </a:fld>
            <a:endParaRPr lang="en-US" smtClean="0"/>
          </a:p>
        </p:txBody>
      </p:sp>
      <p:sp>
        <p:nvSpPr>
          <p:cNvPr id="40963" name="Rectangle 2"/>
          <p:cNvSpPr>
            <a:spLocks noGrp="1" noRot="1" noChangeAspect="1" noChangeArrowheads="1" noTextEdit="1"/>
          </p:cNvSpPr>
          <p:nvPr>
            <p:ph type="sldImg"/>
          </p:nvPr>
        </p:nvSpPr>
        <p:spPr>
          <a:ln/>
        </p:spPr>
      </p:sp>
      <p:sp>
        <p:nvSpPr>
          <p:cNvPr id="40964" name="Rectangle 3"/>
          <p:cNvSpPr>
            <a:spLocks noGrp="1" noChangeArrowheads="1"/>
          </p:cNvSpPr>
          <p:nvPr>
            <p:ph type="body" idx="1"/>
          </p:nvPr>
        </p:nvSpPr>
        <p:spPr>
          <a:noFill/>
          <a:ln/>
        </p:spPr>
        <p:txBody>
          <a:bodyPr/>
          <a:lstStyle/>
          <a:p>
            <a:pPr eaLnBrk="1" hangingPunct="1"/>
            <a:endParaRPr lang="en-US" dirty="0" smtClean="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Slide Image Placeholder 1"/>
          <p:cNvSpPr>
            <a:spLocks noGrp="1" noRot="1" noChangeAspect="1" noTextEdit="1"/>
          </p:cNvSpPr>
          <p:nvPr>
            <p:ph type="sldImg"/>
          </p:nvPr>
        </p:nvSpPr>
        <p:spPr>
          <a:ln/>
        </p:spPr>
      </p:sp>
      <p:sp>
        <p:nvSpPr>
          <p:cNvPr id="41987" name="Notes Placeholder 2"/>
          <p:cNvSpPr>
            <a:spLocks noGrp="1"/>
          </p:cNvSpPr>
          <p:nvPr>
            <p:ph type="body" idx="1"/>
          </p:nvPr>
        </p:nvSpPr>
        <p:spPr>
          <a:noFill/>
          <a:ln/>
        </p:spPr>
        <p:txBody>
          <a:bodyPr/>
          <a:lstStyle/>
          <a:p>
            <a:endParaRPr lang="en-US" dirty="0" smtClean="0"/>
          </a:p>
        </p:txBody>
      </p:sp>
      <p:sp>
        <p:nvSpPr>
          <p:cNvPr id="4" name="Slide Number Placeholder 3"/>
          <p:cNvSpPr>
            <a:spLocks noGrp="1"/>
          </p:cNvSpPr>
          <p:nvPr>
            <p:ph type="sldNum" sz="quarter" idx="5"/>
          </p:nvPr>
        </p:nvSpPr>
        <p:spPr/>
        <p:txBody>
          <a:bodyPr/>
          <a:lstStyle/>
          <a:p>
            <a:pPr>
              <a:defRPr/>
            </a:pPr>
            <a:fld id="{2414C6E2-F3CE-4F9A-887D-47E6A92CD0F4}" type="slidenum">
              <a:rPr lang="en-US" smtClean="0"/>
              <a:pPr>
                <a:defRPr/>
              </a:pPr>
              <a:t>7</a:t>
            </a:fld>
            <a:endParaRPr 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Slide Image Placeholder 1"/>
          <p:cNvSpPr>
            <a:spLocks noGrp="1" noRot="1" noChangeAspect="1" noTextEdit="1"/>
          </p:cNvSpPr>
          <p:nvPr>
            <p:ph type="sldImg"/>
          </p:nvPr>
        </p:nvSpPr>
        <p:spPr>
          <a:ln/>
        </p:spPr>
      </p:sp>
      <p:sp>
        <p:nvSpPr>
          <p:cNvPr id="43011" name="Notes Placeholder 2"/>
          <p:cNvSpPr>
            <a:spLocks noGrp="1"/>
          </p:cNvSpPr>
          <p:nvPr>
            <p:ph type="body" idx="1"/>
          </p:nvPr>
        </p:nvSpPr>
        <p:spPr>
          <a:noFill/>
          <a:ln/>
        </p:spPr>
        <p:txBody>
          <a:bodyPr/>
          <a:lstStyle/>
          <a:p>
            <a:endParaRPr lang="en-US" smtClean="0"/>
          </a:p>
        </p:txBody>
      </p:sp>
      <p:sp>
        <p:nvSpPr>
          <p:cNvPr id="4" name="Slide Number Placeholder 3"/>
          <p:cNvSpPr>
            <a:spLocks noGrp="1"/>
          </p:cNvSpPr>
          <p:nvPr>
            <p:ph type="sldNum" sz="quarter" idx="5"/>
          </p:nvPr>
        </p:nvSpPr>
        <p:spPr/>
        <p:txBody>
          <a:bodyPr/>
          <a:lstStyle/>
          <a:p>
            <a:pPr>
              <a:defRPr/>
            </a:pPr>
            <a:fld id="{E08C7F69-AA12-419D-A42E-7F39C47119AF}" type="slidenum">
              <a:rPr lang="en-US" smtClean="0"/>
              <a:pPr>
                <a:defRPr/>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Rectangle 7"/>
          <p:cNvSpPr>
            <a:spLocks noGrp="1" noChangeArrowheads="1"/>
          </p:cNvSpPr>
          <p:nvPr>
            <p:ph type="sldNum" sz="quarter" idx="5"/>
          </p:nvPr>
        </p:nvSpPr>
        <p:spPr/>
        <p:txBody>
          <a:bodyPr/>
          <a:lstStyle/>
          <a:p>
            <a:pPr>
              <a:defRPr/>
            </a:pPr>
            <a:fld id="{F77FF388-768E-44D2-92B3-843FA6AF94EE}" type="slidenum">
              <a:rPr lang="en-US" smtClean="0"/>
              <a:pPr>
                <a:defRPr/>
              </a:pPr>
              <a:t>9</a:t>
            </a:fld>
            <a:endParaRPr lang="en-US" smtClean="0"/>
          </a:p>
        </p:txBody>
      </p:sp>
      <p:sp>
        <p:nvSpPr>
          <p:cNvPr id="44035" name="Rectangle 2"/>
          <p:cNvSpPr>
            <a:spLocks noGrp="1" noRot="1" noChangeAspect="1" noChangeArrowheads="1" noTextEdit="1"/>
          </p:cNvSpPr>
          <p:nvPr>
            <p:ph type="sldImg"/>
          </p:nvPr>
        </p:nvSpPr>
        <p:spPr>
          <a:ln/>
        </p:spPr>
      </p:sp>
      <p:sp>
        <p:nvSpPr>
          <p:cNvPr id="44036" name="Rectangle 3"/>
          <p:cNvSpPr>
            <a:spLocks noGrp="1" noChangeArrowheads="1"/>
          </p:cNvSpPr>
          <p:nvPr>
            <p:ph type="body" idx="1"/>
          </p:nvPr>
        </p:nvSpPr>
        <p:spPr>
          <a:noFill/>
          <a:ln/>
        </p:spPr>
        <p:txBody>
          <a:bodyPr/>
          <a:lstStyle/>
          <a:p>
            <a:endParaRPr lang="en-US" dirty="0"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D5D4456B-493D-450C-8E16-4AAEA68AD07C}" type="datetimeFigureOut">
              <a:rPr lang="en-US" smtClean="0"/>
              <a:t>6/23/2010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D4456B-493D-450C-8E16-4AAEA68AD07C}" type="datetimeFigureOut">
              <a:rPr lang="en-US" smtClean="0"/>
              <a:t>6/23/2010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D4456B-493D-450C-8E16-4AAEA68AD07C}" type="datetimeFigureOut">
              <a:rPr lang="en-US" smtClean="0"/>
              <a:t>6/23/2010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D5D4456B-493D-450C-8E16-4AAEA68AD07C}" type="datetimeFigureOut">
              <a:rPr lang="en-US" smtClean="0"/>
              <a:t>6/23/2010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D4456B-493D-450C-8E16-4AAEA68AD07C}" type="datetimeFigureOut">
              <a:rPr lang="en-US" smtClean="0"/>
              <a:t>6/23/2010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D5D4456B-493D-450C-8E16-4AAEA68AD07C}" type="datetimeFigureOut">
              <a:rPr lang="en-US" smtClean="0"/>
              <a:t>6/23/2010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D5D4456B-493D-450C-8E16-4AAEA68AD07C}" type="datetimeFigureOut">
              <a:rPr lang="en-US" smtClean="0"/>
              <a:t>6/23/2010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D5D4456B-493D-450C-8E16-4AAEA68AD07C}" type="datetimeFigureOut">
              <a:rPr lang="en-US" smtClean="0"/>
              <a:t>6/23/2010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D4456B-493D-450C-8E16-4AAEA68AD07C}" type="datetimeFigureOut">
              <a:rPr lang="en-US" smtClean="0"/>
              <a:t>6/23/2010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D4456B-493D-450C-8E16-4AAEA68AD07C}" type="datetimeFigureOut">
              <a:rPr lang="en-US" smtClean="0"/>
              <a:t>6/23/2010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D4456B-493D-450C-8E16-4AAEA68AD07C}" type="datetimeFigureOut">
              <a:rPr lang="en-US" smtClean="0"/>
              <a:t>6/23/2010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A74F13F2-CCD6-4B09-BC8A-263821EC0E5D}"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5D4456B-493D-450C-8E16-4AAEA68AD07C}" type="datetimeFigureOut">
              <a:rPr lang="en-US" smtClean="0"/>
              <a:t>6/23/2010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A74F13F2-CCD6-4B09-BC8A-263821EC0E5D}"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3" Type="http://schemas.openxmlformats.org/officeDocument/2006/relationships/hyperlink" Target="http://www.drexel.edu/procurement/makingPurchases/bidExceptions/" TargetMode="External"/><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7.xml"/></Relationships>
</file>

<file path=ppt/slides/_rels/slide19.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9.xml"/><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hyperlink" Target="http://www.drexel.edu/procurement/about/" TargetMode="Externa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1.xml"/></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1.xml"/><Relationship Id="rId1" Type="http://schemas.openxmlformats.org/officeDocument/2006/relationships/slideLayout" Target="../slideLayouts/slideLayout1.xml"/></Relationships>
</file>

<file path=ppt/slides/_rels/slide2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2.xml"/><Relationship Id="rId1" Type="http://schemas.openxmlformats.org/officeDocument/2006/relationships/slideLayout" Target="../slideLayouts/slideLayout1.xml"/></Relationships>
</file>

<file path=ppt/slides/_rels/slide23.xml.rels><?xml version="1.0" encoding="UTF-8" standalone="yes"?>
<Relationships xmlns="http://schemas.openxmlformats.org/package/2006/relationships"><Relationship Id="rId3" Type="http://schemas.openxmlformats.org/officeDocument/2006/relationships/hyperlink" Target="http://www.research.drexel.edu/administration/Project_Administration/Financial%20Administration/Default.aspx" TargetMode="External"/><Relationship Id="rId2" Type="http://schemas.openxmlformats.org/officeDocument/2006/relationships/notesSlide" Target="../notesSlides/notesSlide23.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4.xml.rels><?xml version="1.0" encoding="UTF-8" standalone="yes"?>
<Relationships xmlns="http://schemas.openxmlformats.org/package/2006/relationships"><Relationship Id="rId3" Type="http://schemas.openxmlformats.org/officeDocument/2006/relationships/hyperlink" Target="http://www.drexel.edu/depts/compt/tax/index.html" TargetMode="External"/><Relationship Id="rId2" Type="http://schemas.openxmlformats.org/officeDocument/2006/relationships/notesSlide" Target="../notesSlides/notesSlide24.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5.xml.rels><?xml version="1.0" encoding="UTF-8" standalone="yes"?>
<Relationships xmlns="http://schemas.openxmlformats.org/package/2006/relationships"><Relationship Id="rId3" Type="http://schemas.openxmlformats.org/officeDocument/2006/relationships/hyperlink" Target="http://www.drexel.edu/procurement/training" TargetMode="External"/><Relationship Id="rId2" Type="http://schemas.openxmlformats.org/officeDocument/2006/relationships/notesSlide" Target="../notesSlides/notesSlide25.xml"/><Relationship Id="rId1" Type="http://schemas.openxmlformats.org/officeDocument/2006/relationships/slideLayout" Target="../slideLayouts/slideLayout1.xml"/><Relationship Id="rId6" Type="http://schemas.openxmlformats.org/officeDocument/2006/relationships/image" Target="../media/image2.png"/><Relationship Id="rId5" Type="http://schemas.openxmlformats.org/officeDocument/2006/relationships/hyperlink" Target="mailto:procure@drexel.edu" TargetMode="External"/><Relationship Id="rId4" Type="http://schemas.openxmlformats.org/officeDocument/2006/relationships/hyperlink" Target="http://www.drexel.edu/procurement/training/" TargetMode="External"/></Relationships>
</file>

<file path=ppt/slides/_rels/slide26.xml.rels><?xml version="1.0" encoding="UTF-8" standalone="yes"?>
<Relationships xmlns="http://schemas.openxmlformats.org/package/2006/relationships"><Relationship Id="rId3" Type="http://schemas.openxmlformats.org/officeDocument/2006/relationships/hyperlink" Target="http://www.drexel.edu/procurement/travel/" TargetMode="External"/><Relationship Id="rId2" Type="http://schemas.openxmlformats.org/officeDocument/2006/relationships/notesSlide" Target="../notesSlides/notesSlide26.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1.xml"/></Relationships>
</file>

<file path=ppt/slides/_rels/slide28.xml.rels><?xml version="1.0" encoding="UTF-8" standalone="yes"?>
<Relationships xmlns="http://schemas.openxmlformats.org/package/2006/relationships"><Relationship Id="rId3" Type="http://schemas.openxmlformats.org/officeDocument/2006/relationships/hyperlink" Target="http://www.drexel.edu/procurement/travel/" TargetMode="External"/><Relationship Id="rId2" Type="http://schemas.openxmlformats.org/officeDocument/2006/relationships/notesSlide" Target="../notesSlides/notesSlide28.xml"/><Relationship Id="rId1" Type="http://schemas.openxmlformats.org/officeDocument/2006/relationships/slideLayout" Target="../slideLayouts/slideLayout1.xml"/><Relationship Id="rId4" Type="http://schemas.openxmlformats.org/officeDocument/2006/relationships/image" Target="../media/image2.png"/></Relationships>
</file>

<file path=ppt/slides/_rels/slide2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hyperlink" Target="http://www.drexel.edu/hr/resources/policies/dupolicies/ogc1/" TargetMode="External"/><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1.xml"/></Relationships>
</file>

<file path=ppt/slides/_rels/slide31.xml.rels><?xml version="1.0" encoding="UTF-8" standalone="yes"?>
<Relationships xmlns="http://schemas.openxmlformats.org/package/2006/relationships"><Relationship Id="rId3" Type="http://schemas.openxmlformats.org/officeDocument/2006/relationships/hyperlink" Target="mailto:procure@drexel.edu" TargetMode="External"/><Relationship Id="rId2" Type="http://schemas.openxmlformats.org/officeDocument/2006/relationships/hyperlink" Target="http://www.drexel.edu/procurement" TargetMode="Externa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hyperlink" Target="http://www.drexel.edu/papadakis/sarbanes/MEMO_TO_EMPLOYEES.pdf" TargetMode="External"/><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drexel.edu/hr/resources/policies/ducompolicies/ogc3/"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hyperlink" Target="http://www.drexel.edu/procurement" TargetMode="External"/><Relationship Id="rId2" Type="http://schemas.openxmlformats.org/officeDocument/2006/relationships/notesSlide" Target="../notesSlides/notesSlide9.xml"/><Relationship Id="rId1" Type="http://schemas.openxmlformats.org/officeDocument/2006/relationships/slideLayout" Target="../slideLayouts/slideLayout1.xml"/><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50" name="Text Box 4"/>
          <p:cNvSpPr txBox="1">
            <a:spLocks noChangeArrowheads="1"/>
          </p:cNvSpPr>
          <p:nvPr/>
        </p:nvSpPr>
        <p:spPr bwMode="auto">
          <a:xfrm>
            <a:off x="685800" y="2133600"/>
            <a:ext cx="8077200" cy="2800350"/>
          </a:xfrm>
          <a:prstGeom prst="rect">
            <a:avLst/>
          </a:prstGeom>
          <a:noFill/>
          <a:ln w="9525">
            <a:noFill/>
            <a:miter lim="800000"/>
            <a:headEnd/>
            <a:tailEnd/>
          </a:ln>
        </p:spPr>
        <p:txBody>
          <a:bodyPr>
            <a:spAutoFit/>
          </a:bodyPr>
          <a:lstStyle/>
          <a:p>
            <a:pPr algn="ctr" eaLnBrk="0" hangingPunct="0"/>
            <a:r>
              <a:rPr lang="en-US" sz="4400" b="1" dirty="0"/>
              <a:t>Drexel University &amp; College of Medicine</a:t>
            </a:r>
          </a:p>
          <a:p>
            <a:pPr algn="ctr" eaLnBrk="0" hangingPunct="0"/>
            <a:r>
              <a:rPr lang="en-US" sz="4400" b="1" dirty="0"/>
              <a:t>Advanced Procurement</a:t>
            </a:r>
          </a:p>
          <a:p>
            <a:pPr algn="ctr" eaLnBrk="0" hangingPunct="0"/>
            <a:r>
              <a:rPr lang="en-US" sz="4400" b="1" dirty="0"/>
              <a:t>June 2010</a:t>
            </a:r>
          </a:p>
        </p:txBody>
      </p:sp>
      <p:pic>
        <p:nvPicPr>
          <p:cNvPr id="2051" name="Picture 6" descr="drexel logo"/>
          <p:cNvPicPr>
            <a:picLocks noChangeAspect="1" noChangeArrowheads="1"/>
          </p:cNvPicPr>
          <p:nvPr/>
        </p:nvPicPr>
        <p:blipFill>
          <a:blip r:embed="rId3" cstate="print"/>
          <a:srcRect/>
          <a:stretch>
            <a:fillRect/>
          </a:stretch>
        </p:blipFill>
        <p:spPr bwMode="auto">
          <a:xfrm>
            <a:off x="457200" y="304800"/>
            <a:ext cx="1062038" cy="1150938"/>
          </a:xfrm>
          <a:prstGeom prst="rect">
            <a:avLst/>
          </a:prstGeom>
          <a:noFill/>
          <a:ln w="9525">
            <a:noFill/>
            <a:miter lim="800000"/>
            <a:headEnd/>
            <a:tailEnd/>
          </a:ln>
        </p:spPr>
      </p:pic>
      <p:sp>
        <p:nvSpPr>
          <p:cNvPr id="4" name="Footer Placeholder 3"/>
          <p:cNvSpPr>
            <a:spLocks noGrp="1"/>
          </p:cNvSpPr>
          <p:nvPr>
            <p:ph type="ftr" sz="quarter" idx="11"/>
          </p:nvPr>
        </p:nvSpPr>
        <p:spPr/>
        <p:txBody>
          <a:bodyPr/>
          <a:lstStyle/>
          <a:p>
            <a:pPr>
              <a:defRPr/>
            </a:pPr>
            <a:endParaRPr lang="en-US" dirty="0"/>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Title 1"/>
          <p:cNvSpPr>
            <a:spLocks noGrp="1"/>
          </p:cNvSpPr>
          <p:nvPr>
            <p:ph type="title"/>
          </p:nvPr>
        </p:nvSpPr>
        <p:spPr>
          <a:xfrm>
            <a:off x="685800" y="228600"/>
            <a:ext cx="7772400" cy="838200"/>
          </a:xfrm>
        </p:spPr>
        <p:txBody>
          <a:bodyPr/>
          <a:lstStyle/>
          <a:p>
            <a:r>
              <a:rPr lang="en-US" smtClean="0"/>
              <a:t>Spending Guidelines</a:t>
            </a:r>
          </a:p>
        </p:txBody>
      </p:sp>
      <p:sp>
        <p:nvSpPr>
          <p:cNvPr id="11267" name="Content Placeholder 2"/>
          <p:cNvSpPr>
            <a:spLocks noGrp="1"/>
          </p:cNvSpPr>
          <p:nvPr>
            <p:ph idx="1"/>
          </p:nvPr>
        </p:nvSpPr>
        <p:spPr>
          <a:xfrm>
            <a:off x="685800" y="1752600"/>
            <a:ext cx="7772400" cy="4343400"/>
          </a:xfrm>
        </p:spPr>
        <p:txBody>
          <a:bodyPr/>
          <a:lstStyle/>
          <a:p>
            <a:pPr>
              <a:buFont typeface="Wingdings" pitchFamily="2" charset="2"/>
              <a:buChar char="Ø"/>
            </a:pPr>
            <a:r>
              <a:rPr lang="en-US" sz="2800" b="1" smtClean="0"/>
              <a:t>$2,500.01 - $5,000.00</a:t>
            </a:r>
          </a:p>
          <a:p>
            <a:pPr lvl="1"/>
            <a:r>
              <a:rPr lang="en-US" sz="2400" smtClean="0"/>
              <a:t>One additional verbal competitive bid*  </a:t>
            </a:r>
          </a:p>
          <a:p>
            <a:pPr>
              <a:buFont typeface="Wingdings" pitchFamily="2" charset="2"/>
              <a:buChar char="Ø"/>
            </a:pPr>
            <a:r>
              <a:rPr lang="en-US" sz="2800" b="1" smtClean="0"/>
              <a:t>$5,000.01 - $25,000.00</a:t>
            </a:r>
          </a:p>
          <a:p>
            <a:pPr lvl="1"/>
            <a:r>
              <a:rPr lang="en-US" sz="2400" smtClean="0"/>
              <a:t>Two additional written competitive bids* (attached as separate documents) should be submitted</a:t>
            </a:r>
          </a:p>
          <a:p>
            <a:pPr>
              <a:buFontTx/>
              <a:buNone/>
            </a:pPr>
            <a:r>
              <a:rPr lang="en-US" sz="2500" b="1" i="1" smtClean="0"/>
              <a:t>Note:</a:t>
            </a:r>
            <a:r>
              <a:rPr lang="en-US" sz="2500" i="1" smtClean="0"/>
              <a:t> If a department or person is not able to obtain additional competitive bids, University Procurement will assist in acquiring these documents. </a:t>
            </a:r>
            <a:r>
              <a:rPr lang="en-US" sz="2500" i="1" smtClean="0">
                <a:hlinkClick r:id="rId3" action="ppaction://hlinkfile"/>
              </a:rPr>
              <a:t>Competitive bid exceptions</a:t>
            </a:r>
            <a:r>
              <a:rPr lang="en-US" sz="2500" i="1" smtClean="0"/>
              <a:t> may apply.</a:t>
            </a:r>
          </a:p>
          <a:p>
            <a:endParaRPr lang="en-US" smtClean="0"/>
          </a:p>
        </p:txBody>
      </p:sp>
      <p:sp>
        <p:nvSpPr>
          <p:cNvPr id="4" name="Footer Placeholder 3"/>
          <p:cNvSpPr>
            <a:spLocks noGrp="1"/>
          </p:cNvSpPr>
          <p:nvPr>
            <p:ph type="ftr" sz="quarter" idx="11"/>
          </p:nvPr>
        </p:nvSpPr>
        <p:spPr/>
        <p:txBody>
          <a:bodyPr/>
          <a:lstStyle/>
          <a:p>
            <a:pPr>
              <a:defRPr/>
            </a:pPr>
            <a:endParaRPr lang="en-US" dirty="0"/>
          </a:p>
        </p:txBody>
      </p:sp>
      <p:pic>
        <p:nvPicPr>
          <p:cNvPr id="11269" name="Picture 6" descr="drexel logo"/>
          <p:cNvPicPr>
            <a:picLocks noChangeAspect="1" noChangeArrowheads="1"/>
          </p:cNvPicPr>
          <p:nvPr/>
        </p:nvPicPr>
        <p:blipFill>
          <a:blip r:embed="rId4" cstate="print"/>
          <a:srcRect/>
          <a:stretch>
            <a:fillRect/>
          </a:stretch>
        </p:blipFill>
        <p:spPr bwMode="auto">
          <a:xfrm>
            <a:off x="457200" y="304800"/>
            <a:ext cx="1062038" cy="11509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2"/>
          <p:cNvSpPr>
            <a:spLocks noGrp="1" noChangeArrowheads="1"/>
          </p:cNvSpPr>
          <p:nvPr>
            <p:ph type="ctrTitle"/>
          </p:nvPr>
        </p:nvSpPr>
        <p:spPr>
          <a:xfrm>
            <a:off x="2438400" y="533400"/>
            <a:ext cx="4800600" cy="838200"/>
          </a:xfrm>
        </p:spPr>
        <p:txBody>
          <a:bodyPr/>
          <a:lstStyle/>
          <a:p>
            <a:r>
              <a:rPr lang="en-US" sz="4000" smtClean="0">
                <a:solidFill>
                  <a:schemeClr val="tx1"/>
                </a:solidFill>
              </a:rPr>
              <a:t>Quotes &amp; Bids</a:t>
            </a:r>
          </a:p>
        </p:txBody>
      </p:sp>
      <p:sp>
        <p:nvSpPr>
          <p:cNvPr id="12291" name="Rectangle 3"/>
          <p:cNvSpPr>
            <a:spLocks noGrp="1" noChangeArrowheads="1"/>
          </p:cNvSpPr>
          <p:nvPr>
            <p:ph type="subTitle" idx="1"/>
          </p:nvPr>
        </p:nvSpPr>
        <p:spPr>
          <a:xfrm>
            <a:off x="990600" y="1752600"/>
            <a:ext cx="7162800" cy="4267200"/>
          </a:xfrm>
        </p:spPr>
        <p:txBody>
          <a:bodyPr/>
          <a:lstStyle/>
          <a:p>
            <a:pPr algn="l">
              <a:lnSpc>
                <a:spcPct val="80000"/>
              </a:lnSpc>
              <a:buFont typeface="Wingdings" pitchFamily="2" charset="2"/>
              <a:buChar char="Ø"/>
            </a:pPr>
            <a:endParaRPr lang="en-US" sz="800" smtClean="0"/>
          </a:p>
          <a:p>
            <a:pPr algn="l">
              <a:lnSpc>
                <a:spcPct val="80000"/>
              </a:lnSpc>
              <a:buFont typeface="Wingdings" pitchFamily="2" charset="2"/>
              <a:buChar char="Ø"/>
            </a:pPr>
            <a:r>
              <a:rPr lang="en-US" sz="3600" smtClean="0"/>
              <a:t>$25,000.01 and above–University           Procurement must be involved in preparing a formal Request for Quotation (RFQ) or Request for Proposal (RFP)</a:t>
            </a:r>
          </a:p>
        </p:txBody>
      </p:sp>
      <p:pic>
        <p:nvPicPr>
          <p:cNvPr id="12292"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2"/>
          <p:cNvSpPr>
            <a:spLocks noGrp="1" noChangeArrowheads="1"/>
          </p:cNvSpPr>
          <p:nvPr>
            <p:ph type="title"/>
          </p:nvPr>
        </p:nvSpPr>
        <p:spPr>
          <a:xfrm>
            <a:off x="2057400" y="381000"/>
            <a:ext cx="5410200" cy="1524000"/>
          </a:xfrm>
        </p:spPr>
        <p:txBody>
          <a:bodyPr/>
          <a:lstStyle/>
          <a:p>
            <a:pPr eaLnBrk="1" hangingPunct="1"/>
            <a:r>
              <a:rPr lang="en-AU" sz="4000" smtClean="0"/>
              <a:t>Requests for Quotes (RFQs)</a:t>
            </a:r>
            <a:endParaRPr lang="en-US" sz="4000" smtClean="0"/>
          </a:p>
        </p:txBody>
      </p:sp>
      <p:sp>
        <p:nvSpPr>
          <p:cNvPr id="13315" name="Rectangle 3"/>
          <p:cNvSpPr>
            <a:spLocks noGrp="1" noChangeArrowheads="1"/>
          </p:cNvSpPr>
          <p:nvPr>
            <p:ph type="body" idx="1"/>
          </p:nvPr>
        </p:nvSpPr>
        <p:spPr>
          <a:xfrm>
            <a:off x="685800" y="2286000"/>
            <a:ext cx="7772400" cy="3886200"/>
          </a:xfrm>
        </p:spPr>
        <p:txBody>
          <a:bodyPr/>
          <a:lstStyle/>
          <a:p>
            <a:pPr eaLnBrk="1" hangingPunct="1">
              <a:buFont typeface="Wingdings" pitchFamily="2" charset="2"/>
              <a:buChar char="Ø"/>
            </a:pPr>
            <a:r>
              <a:rPr lang="en-US" sz="3600" smtClean="0"/>
              <a:t>Typically used to  identify the vendor who can meet the buyer’s requirements for the best price for goods.</a:t>
            </a:r>
          </a:p>
        </p:txBody>
      </p:sp>
      <p:pic>
        <p:nvPicPr>
          <p:cNvPr id="13316"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2209800" y="381000"/>
            <a:ext cx="4953000" cy="1524000"/>
          </a:xfrm>
        </p:spPr>
        <p:txBody>
          <a:bodyPr/>
          <a:lstStyle/>
          <a:p>
            <a:pPr eaLnBrk="1" hangingPunct="1"/>
            <a:r>
              <a:rPr lang="en-AU" sz="4000" smtClean="0"/>
              <a:t>Requests for Quotes (RFQs)</a:t>
            </a:r>
            <a:endParaRPr lang="en-US" sz="4000" smtClean="0"/>
          </a:p>
        </p:txBody>
      </p:sp>
      <p:sp>
        <p:nvSpPr>
          <p:cNvPr id="14339" name="Rectangle 3"/>
          <p:cNvSpPr>
            <a:spLocks noGrp="1" noChangeArrowheads="1"/>
          </p:cNvSpPr>
          <p:nvPr>
            <p:ph type="body" idx="1"/>
          </p:nvPr>
        </p:nvSpPr>
        <p:spPr>
          <a:xfrm>
            <a:off x="685800" y="2286000"/>
            <a:ext cx="7772400" cy="3886200"/>
          </a:xfrm>
        </p:spPr>
        <p:txBody>
          <a:bodyPr/>
          <a:lstStyle/>
          <a:p>
            <a:pPr eaLnBrk="1" hangingPunct="1"/>
            <a:r>
              <a:rPr lang="en-US" smtClean="0"/>
              <a:t>The product(s) should be described in detail. </a:t>
            </a:r>
          </a:p>
          <a:p>
            <a:pPr eaLnBrk="1" hangingPunct="1"/>
            <a:r>
              <a:rPr lang="en-US" smtClean="0"/>
              <a:t>Specifications should be clear, concise and complete. </a:t>
            </a:r>
          </a:p>
          <a:p>
            <a:pPr eaLnBrk="1" hangingPunct="1"/>
            <a:r>
              <a:rPr lang="en-US" smtClean="0"/>
              <a:t>Quantity, quality requirements, packaging, F.O.B. point, payment terms, and warranty, delivery should all be included in the RFQ</a:t>
            </a:r>
            <a:endParaRPr lang="en-US" u="sng" smtClean="0"/>
          </a:p>
          <a:p>
            <a:pPr eaLnBrk="1" hangingPunct="1">
              <a:buFontTx/>
              <a:buNone/>
            </a:pPr>
            <a:endParaRPr lang="en-US" smtClean="0"/>
          </a:p>
        </p:txBody>
      </p:sp>
      <p:pic>
        <p:nvPicPr>
          <p:cNvPr id="14340"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2"/>
          <p:cNvSpPr>
            <a:spLocks noGrp="1" noChangeArrowheads="1"/>
          </p:cNvSpPr>
          <p:nvPr>
            <p:ph type="title"/>
          </p:nvPr>
        </p:nvSpPr>
        <p:spPr>
          <a:xfrm>
            <a:off x="2286000" y="381000"/>
            <a:ext cx="5029200" cy="1524000"/>
          </a:xfrm>
        </p:spPr>
        <p:txBody>
          <a:bodyPr/>
          <a:lstStyle/>
          <a:p>
            <a:pPr eaLnBrk="1" hangingPunct="1"/>
            <a:r>
              <a:rPr lang="en-AU" sz="4000" smtClean="0"/>
              <a:t>Requests for Proposals (RFPs)</a:t>
            </a:r>
            <a:endParaRPr lang="en-US" sz="4000" smtClean="0"/>
          </a:p>
        </p:txBody>
      </p:sp>
      <p:sp>
        <p:nvSpPr>
          <p:cNvPr id="15363" name="Rectangle 3"/>
          <p:cNvSpPr>
            <a:spLocks noGrp="1" noChangeArrowheads="1"/>
          </p:cNvSpPr>
          <p:nvPr>
            <p:ph type="body" idx="1"/>
          </p:nvPr>
        </p:nvSpPr>
        <p:spPr>
          <a:xfrm>
            <a:off x="685800" y="2286000"/>
            <a:ext cx="7772400" cy="3886200"/>
          </a:xfrm>
        </p:spPr>
        <p:txBody>
          <a:bodyPr/>
          <a:lstStyle/>
          <a:p>
            <a:pPr eaLnBrk="1" hangingPunct="1">
              <a:buFont typeface="Wingdings" pitchFamily="2" charset="2"/>
              <a:buChar char="Ø"/>
            </a:pPr>
            <a:r>
              <a:rPr lang="en-US" sz="3600" smtClean="0"/>
              <a:t>Typically used for services (consulting, advertising, publication, maintenance, construction, etc.)</a:t>
            </a:r>
          </a:p>
        </p:txBody>
      </p:sp>
      <p:pic>
        <p:nvPicPr>
          <p:cNvPr id="15364"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Rectangle 2"/>
          <p:cNvSpPr>
            <a:spLocks noGrp="1" noChangeArrowheads="1"/>
          </p:cNvSpPr>
          <p:nvPr>
            <p:ph type="ctrTitle"/>
          </p:nvPr>
        </p:nvSpPr>
        <p:spPr>
          <a:xfrm>
            <a:off x="1981200" y="533400"/>
            <a:ext cx="5638800" cy="990600"/>
          </a:xfrm>
        </p:spPr>
        <p:txBody>
          <a:bodyPr/>
          <a:lstStyle/>
          <a:p>
            <a:r>
              <a:rPr lang="en-US" sz="4000" smtClean="0">
                <a:solidFill>
                  <a:schemeClr val="tx1"/>
                </a:solidFill>
              </a:rPr>
              <a:t>CONSULTANTS</a:t>
            </a:r>
          </a:p>
        </p:txBody>
      </p:sp>
      <p:sp>
        <p:nvSpPr>
          <p:cNvPr id="16387" name="Rectangle 3"/>
          <p:cNvSpPr>
            <a:spLocks noGrp="1" noChangeArrowheads="1"/>
          </p:cNvSpPr>
          <p:nvPr>
            <p:ph type="subTitle" idx="1"/>
          </p:nvPr>
        </p:nvSpPr>
        <p:spPr>
          <a:xfrm>
            <a:off x="1371600" y="3124200"/>
            <a:ext cx="6400800" cy="2514600"/>
          </a:xfrm>
        </p:spPr>
        <p:txBody>
          <a:bodyPr/>
          <a:lstStyle/>
          <a:p>
            <a:pPr algn="l">
              <a:buFont typeface="Wingdings" pitchFamily="2" charset="2"/>
              <a:buChar char="Ø"/>
            </a:pPr>
            <a:endParaRPr lang="en-US" sz="2400" smtClean="0"/>
          </a:p>
          <a:p>
            <a:pPr algn="l">
              <a:buFont typeface="Wingdings" pitchFamily="2" charset="2"/>
              <a:buChar char="Ø"/>
            </a:pPr>
            <a:endParaRPr lang="en-US" sz="2400" smtClean="0"/>
          </a:p>
          <a:p>
            <a:pPr algn="l">
              <a:buFont typeface="Wingdings" pitchFamily="2" charset="2"/>
              <a:buChar char="Ø"/>
            </a:pPr>
            <a:endParaRPr lang="en-US" sz="2400" smtClean="0"/>
          </a:p>
          <a:p>
            <a:pPr algn="l">
              <a:buFont typeface="Wingdings" pitchFamily="2" charset="2"/>
              <a:buChar char="Ø"/>
            </a:pPr>
            <a:endParaRPr lang="en-US" sz="2400" smtClean="0"/>
          </a:p>
          <a:p>
            <a:pPr algn="l">
              <a:buFont typeface="Wingdings" pitchFamily="2" charset="2"/>
              <a:buChar char="Ø"/>
            </a:pPr>
            <a:endParaRPr lang="en-US" sz="2400" smtClean="0"/>
          </a:p>
          <a:p>
            <a:pPr algn="l">
              <a:buFont typeface="Wingdings" pitchFamily="2" charset="2"/>
              <a:buChar char="Ø"/>
            </a:pPr>
            <a:endParaRPr lang="en-US" sz="2400" smtClean="0"/>
          </a:p>
        </p:txBody>
      </p:sp>
      <p:sp>
        <p:nvSpPr>
          <p:cNvPr id="16388" name="Rectangle 4"/>
          <p:cNvSpPr>
            <a:spLocks noChangeArrowheads="1"/>
          </p:cNvSpPr>
          <p:nvPr/>
        </p:nvSpPr>
        <p:spPr bwMode="auto">
          <a:xfrm>
            <a:off x="762000" y="1600200"/>
            <a:ext cx="7620000" cy="4724400"/>
          </a:xfrm>
          <a:prstGeom prst="rect">
            <a:avLst/>
          </a:prstGeom>
          <a:noFill/>
          <a:ln w="9525">
            <a:noFill/>
            <a:miter lim="800000"/>
            <a:headEnd/>
            <a:tailEnd/>
          </a:ln>
        </p:spPr>
        <p:txBody>
          <a:bodyPr/>
          <a:lstStyle/>
          <a:p>
            <a:pPr>
              <a:spcBef>
                <a:spcPct val="20000"/>
              </a:spcBef>
              <a:buFont typeface="Wingdings" pitchFamily="2" charset="2"/>
              <a:buChar char="Ø"/>
            </a:pPr>
            <a:r>
              <a:rPr lang="en-US" sz="3600"/>
              <a:t>Justification required before engaging consultants</a:t>
            </a:r>
          </a:p>
          <a:p>
            <a:pPr>
              <a:spcBef>
                <a:spcPct val="20000"/>
              </a:spcBef>
              <a:buFont typeface="Wingdings" pitchFamily="2" charset="2"/>
              <a:buChar char="Ø"/>
            </a:pPr>
            <a:r>
              <a:rPr lang="en-US" sz="3600"/>
              <a:t>Information on the consultant selected, along with a justification for the selection based on the technical details of the project.</a:t>
            </a:r>
          </a:p>
          <a:p>
            <a:pPr>
              <a:spcBef>
                <a:spcPct val="20000"/>
              </a:spcBef>
              <a:buFont typeface="Wingdings" pitchFamily="2" charset="2"/>
              <a:buChar char="Ø"/>
            </a:pPr>
            <a:r>
              <a:rPr lang="en-US" sz="3600"/>
              <a:t>Letter must be signed by individual with signature authority for the amount</a:t>
            </a:r>
          </a:p>
          <a:p>
            <a:pPr>
              <a:spcBef>
                <a:spcPct val="20000"/>
              </a:spcBef>
              <a:buFont typeface="Wingdings" pitchFamily="2" charset="2"/>
              <a:buChar char="Ø"/>
            </a:pPr>
            <a:endParaRPr lang="en-US" sz="3600"/>
          </a:p>
        </p:txBody>
      </p:sp>
      <p:pic>
        <p:nvPicPr>
          <p:cNvPr id="16389" name="Picture 5"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6" name="Footer Placeholder 5"/>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title"/>
          </p:nvPr>
        </p:nvSpPr>
        <p:spPr>
          <a:xfrm>
            <a:off x="1981200" y="381000"/>
            <a:ext cx="5105400" cy="1524000"/>
          </a:xfrm>
        </p:spPr>
        <p:txBody>
          <a:bodyPr/>
          <a:lstStyle/>
          <a:p>
            <a:pPr eaLnBrk="1" hangingPunct="1"/>
            <a:r>
              <a:rPr lang="en-AU" sz="4000" smtClean="0"/>
              <a:t>Requests for Proposals (RFPs)</a:t>
            </a:r>
            <a:endParaRPr lang="en-US" sz="4000" smtClean="0"/>
          </a:p>
        </p:txBody>
      </p:sp>
      <p:sp>
        <p:nvSpPr>
          <p:cNvPr id="17411" name="Rectangle 3"/>
          <p:cNvSpPr>
            <a:spLocks noGrp="1" noChangeArrowheads="1"/>
          </p:cNvSpPr>
          <p:nvPr>
            <p:ph type="body" idx="1"/>
          </p:nvPr>
        </p:nvSpPr>
        <p:spPr>
          <a:xfrm>
            <a:off x="685800" y="2286000"/>
            <a:ext cx="7772400" cy="3886200"/>
          </a:xfrm>
        </p:spPr>
        <p:txBody>
          <a:bodyPr/>
          <a:lstStyle/>
          <a:p>
            <a:pPr>
              <a:buFont typeface="Wingdings" pitchFamily="2" charset="2"/>
              <a:buChar char="Ø"/>
            </a:pPr>
            <a:r>
              <a:rPr lang="en-US" sz="3600" smtClean="0"/>
              <a:t>Introduction and Intent</a:t>
            </a:r>
          </a:p>
          <a:p>
            <a:pPr eaLnBrk="1" hangingPunct="1">
              <a:buFont typeface="Wingdings" pitchFamily="2" charset="2"/>
              <a:buChar char="Ø"/>
            </a:pPr>
            <a:r>
              <a:rPr lang="en-US" sz="3600" smtClean="0"/>
              <a:t>Project Scope of Work, Technical Requirements and Specifications, &amp; Bidding Instructions</a:t>
            </a:r>
          </a:p>
          <a:p>
            <a:pPr eaLnBrk="1" hangingPunct="1">
              <a:buFont typeface="Wingdings" pitchFamily="2" charset="2"/>
              <a:buChar char="Ø"/>
            </a:pPr>
            <a:r>
              <a:rPr lang="en-US" sz="3600" smtClean="0"/>
              <a:t>General Provisions of Bid</a:t>
            </a:r>
          </a:p>
          <a:p>
            <a:pPr eaLnBrk="1" hangingPunct="1">
              <a:buFont typeface="Wingdings" pitchFamily="2" charset="2"/>
              <a:buChar char="Ø"/>
            </a:pPr>
            <a:r>
              <a:rPr lang="en-US" sz="3600" smtClean="0"/>
              <a:t>General Terms &amp; Conditions</a:t>
            </a:r>
          </a:p>
        </p:txBody>
      </p:sp>
      <p:pic>
        <p:nvPicPr>
          <p:cNvPr id="17412"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2057400" y="381000"/>
            <a:ext cx="4800600" cy="1524000"/>
          </a:xfrm>
        </p:spPr>
        <p:txBody>
          <a:bodyPr/>
          <a:lstStyle/>
          <a:p>
            <a:pPr eaLnBrk="1" hangingPunct="1"/>
            <a:r>
              <a:rPr lang="en-AU" sz="4000" smtClean="0"/>
              <a:t>Requests for Proposals (RFPs)</a:t>
            </a:r>
            <a:endParaRPr lang="en-US" sz="4000" smtClean="0"/>
          </a:p>
        </p:txBody>
      </p:sp>
      <p:sp>
        <p:nvSpPr>
          <p:cNvPr id="18435" name="Rectangle 3"/>
          <p:cNvSpPr>
            <a:spLocks noGrp="1" noChangeArrowheads="1"/>
          </p:cNvSpPr>
          <p:nvPr>
            <p:ph type="body" idx="1"/>
          </p:nvPr>
        </p:nvSpPr>
        <p:spPr>
          <a:xfrm>
            <a:off x="685800" y="2286000"/>
            <a:ext cx="7772400" cy="3886200"/>
          </a:xfrm>
        </p:spPr>
        <p:txBody>
          <a:bodyPr/>
          <a:lstStyle/>
          <a:p>
            <a:pPr>
              <a:buFont typeface="Wingdings" pitchFamily="2" charset="2"/>
              <a:buChar char="Ø"/>
            </a:pPr>
            <a:r>
              <a:rPr lang="en-US" sz="3600" smtClean="0"/>
              <a:t>General Conditions and Terms for Any Agreement that Results from This Bid</a:t>
            </a:r>
          </a:p>
          <a:p>
            <a:pPr lvl="1">
              <a:buFont typeface="Wingdings" pitchFamily="2" charset="2"/>
              <a:buChar char="Ø"/>
            </a:pPr>
            <a:r>
              <a:rPr lang="en-US" smtClean="0"/>
              <a:t>Independent Contractor Service Provider Agreement </a:t>
            </a:r>
            <a:r>
              <a:rPr lang="en-US" sz="1800" smtClean="0">
                <a:solidFill>
                  <a:srgbClr val="FF0000"/>
                </a:solidFill>
              </a:rPr>
              <a:t>http://www.drexel.edu/depts/compt/tax/ic_info.html</a:t>
            </a:r>
          </a:p>
          <a:p>
            <a:pPr lvl="1">
              <a:buFont typeface="Wingdings" pitchFamily="2" charset="2"/>
              <a:buChar char="Ø"/>
            </a:pPr>
            <a:r>
              <a:rPr lang="en-US" smtClean="0"/>
              <a:t>Certification</a:t>
            </a:r>
          </a:p>
          <a:p>
            <a:pPr>
              <a:buFont typeface="Wingdings" pitchFamily="2" charset="2"/>
              <a:buChar char="Ø"/>
            </a:pPr>
            <a:r>
              <a:rPr lang="en-US" sz="3600" smtClean="0"/>
              <a:t>Service Provider Insurance Coverage Info</a:t>
            </a:r>
          </a:p>
          <a:p>
            <a:pPr>
              <a:buFontTx/>
              <a:buNone/>
            </a:pPr>
            <a:endParaRPr lang="en-US" smtClean="0"/>
          </a:p>
          <a:p>
            <a:pPr>
              <a:buFont typeface="Wingdings" pitchFamily="2" charset="2"/>
              <a:buChar char="Ø"/>
            </a:pPr>
            <a:endParaRPr lang="en-US" sz="3600" smtClean="0"/>
          </a:p>
        </p:txBody>
      </p:sp>
      <p:pic>
        <p:nvPicPr>
          <p:cNvPr id="18436"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Footer Placeholder 3"/>
          <p:cNvSpPr>
            <a:spLocks noGrp="1"/>
          </p:cNvSpPr>
          <p:nvPr>
            <p:ph type="ftr" sz="quarter" idx="11"/>
          </p:nvPr>
        </p:nvSpPr>
        <p:spPr/>
        <p:txBody>
          <a:bodyPr/>
          <a:lstStyle/>
          <a:p>
            <a:pPr>
              <a:defRPr/>
            </a:pPr>
            <a:endParaRPr lang="en-US"/>
          </a:p>
        </p:txBody>
      </p:sp>
      <p:pic>
        <p:nvPicPr>
          <p:cNvPr id="19459" name="Picture 6"/>
          <p:cNvPicPr>
            <a:picLocks noChangeAspect="1" noChangeArrowheads="1"/>
          </p:cNvPicPr>
          <p:nvPr/>
        </p:nvPicPr>
        <p:blipFill>
          <a:blip r:embed="rId3" cstate="print"/>
          <a:srcRect/>
          <a:stretch>
            <a:fillRect/>
          </a:stretch>
        </p:blipFill>
        <p:spPr bwMode="auto">
          <a:xfrm>
            <a:off x="2286000" y="228600"/>
            <a:ext cx="4776788" cy="6629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oter Placeholder 1"/>
          <p:cNvSpPr>
            <a:spLocks noGrp="1"/>
          </p:cNvSpPr>
          <p:nvPr>
            <p:ph type="ftr" sz="quarter" idx="11"/>
          </p:nvPr>
        </p:nvSpPr>
        <p:spPr/>
        <p:txBody>
          <a:bodyPr/>
          <a:lstStyle/>
          <a:p>
            <a:pPr>
              <a:defRPr/>
            </a:pPr>
            <a:endParaRPr lang="en-US"/>
          </a:p>
        </p:txBody>
      </p:sp>
      <p:pic>
        <p:nvPicPr>
          <p:cNvPr id="20483" name="Picture 2"/>
          <p:cNvPicPr>
            <a:picLocks noChangeAspect="1" noChangeArrowheads="1"/>
          </p:cNvPicPr>
          <p:nvPr/>
        </p:nvPicPr>
        <p:blipFill>
          <a:blip r:embed="rId3" cstate="print"/>
          <a:srcRect/>
          <a:stretch>
            <a:fillRect/>
          </a:stretch>
        </p:blipFill>
        <p:spPr bwMode="auto">
          <a:xfrm>
            <a:off x="1752600" y="304800"/>
            <a:ext cx="5638800" cy="62484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026"/>
          <p:cNvSpPr>
            <a:spLocks noGrp="1" noChangeArrowheads="1"/>
          </p:cNvSpPr>
          <p:nvPr>
            <p:ph type="title"/>
          </p:nvPr>
        </p:nvSpPr>
        <p:spPr>
          <a:xfrm>
            <a:off x="1828800" y="381000"/>
            <a:ext cx="6096000" cy="1066800"/>
          </a:xfrm>
        </p:spPr>
        <p:txBody>
          <a:bodyPr/>
          <a:lstStyle/>
          <a:p>
            <a:pPr eaLnBrk="1" hangingPunct="1"/>
            <a:r>
              <a:rPr lang="en-US" sz="4000" smtClean="0">
                <a:solidFill>
                  <a:schemeClr val="tx1"/>
                </a:solidFill>
              </a:rPr>
              <a:t>Universities’ Commitment</a:t>
            </a:r>
          </a:p>
        </p:txBody>
      </p:sp>
      <p:sp>
        <p:nvSpPr>
          <p:cNvPr id="3075" name="Rectangle 1027"/>
          <p:cNvSpPr>
            <a:spLocks noGrp="1" noChangeArrowheads="1"/>
          </p:cNvSpPr>
          <p:nvPr>
            <p:ph type="body" idx="1"/>
          </p:nvPr>
        </p:nvSpPr>
        <p:spPr>
          <a:xfrm>
            <a:off x="685800" y="1600200"/>
            <a:ext cx="7772400" cy="4800600"/>
          </a:xfrm>
        </p:spPr>
        <p:txBody>
          <a:bodyPr>
            <a:normAutofit lnSpcReduction="10000"/>
          </a:bodyPr>
          <a:lstStyle/>
          <a:p>
            <a:pPr eaLnBrk="1" hangingPunct="1">
              <a:lnSpc>
                <a:spcPct val="90000"/>
              </a:lnSpc>
              <a:buFontTx/>
              <a:buNone/>
              <a:defRPr/>
            </a:pPr>
            <a:r>
              <a:rPr lang="en-US" sz="3600" dirty="0" smtClean="0"/>
              <a:t>“. . .The University and its Trustees, officers, agents and representatives are obligated to avoid conflicts of interest, and perceived conflicts of interest, in the procurement of goods and services for the University. . .”</a:t>
            </a:r>
          </a:p>
          <a:p>
            <a:pPr eaLnBrk="1" hangingPunct="1">
              <a:lnSpc>
                <a:spcPct val="90000"/>
              </a:lnSpc>
              <a:buFont typeface="Wingdings" pitchFamily="2" charset="2"/>
              <a:buChar char="Ø"/>
              <a:defRPr/>
            </a:pPr>
            <a:r>
              <a:rPr lang="en-US" dirty="0" smtClean="0"/>
              <a:t>(excerpted from: Drexel University Board of Trustees Reaffirmation of Procurement Policy - </a:t>
            </a:r>
            <a:r>
              <a:rPr lang="en-US" dirty="0" smtClean="0">
                <a:solidFill>
                  <a:schemeClr val="accent2">
                    <a:lumMod val="75000"/>
                  </a:schemeClr>
                </a:solidFill>
                <a:hlinkClick r:id="rId3"/>
              </a:rPr>
              <a:t>http://www.drexel.edu/procurement/about/</a:t>
            </a:r>
            <a:r>
              <a:rPr lang="en-US" dirty="0" smtClean="0">
                <a:solidFill>
                  <a:schemeClr val="accent2">
                    <a:lumMod val="75000"/>
                  </a:schemeClr>
                </a:solidFill>
              </a:rPr>
              <a:t>)</a:t>
            </a:r>
          </a:p>
        </p:txBody>
      </p:sp>
      <p:pic>
        <p:nvPicPr>
          <p:cNvPr id="3076" name="Picture 6" descr="drexel logo"/>
          <p:cNvPicPr>
            <a:picLocks noChangeAspect="1" noChangeArrowheads="1"/>
          </p:cNvPicPr>
          <p:nvPr/>
        </p:nvPicPr>
        <p:blipFill>
          <a:blip r:embed="rId4" cstate="print"/>
          <a:srcRect/>
          <a:stretch>
            <a:fillRect/>
          </a:stretch>
        </p:blipFill>
        <p:spPr bwMode="auto">
          <a:xfrm>
            <a:off x="457200" y="304800"/>
            <a:ext cx="1062038" cy="1150938"/>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2"/>
          <p:cNvSpPr>
            <a:spLocks noGrp="1" noChangeArrowheads="1"/>
          </p:cNvSpPr>
          <p:nvPr>
            <p:ph type="ctrTitle"/>
          </p:nvPr>
        </p:nvSpPr>
        <p:spPr>
          <a:xfrm>
            <a:off x="2133600" y="914400"/>
            <a:ext cx="4724400" cy="1219200"/>
          </a:xfrm>
        </p:spPr>
        <p:txBody>
          <a:bodyPr>
            <a:normAutofit fontScale="90000"/>
          </a:bodyPr>
          <a:lstStyle/>
          <a:p>
            <a:r>
              <a:rPr lang="en-US" sz="4000" smtClean="0"/>
              <a:t>	</a:t>
            </a:r>
            <a:r>
              <a:rPr lang="en-US" sz="4000" smtClean="0">
                <a:solidFill>
                  <a:schemeClr val="tx1"/>
                </a:solidFill>
              </a:rPr>
              <a:t>WHAT IS </a:t>
            </a:r>
            <a:r>
              <a:rPr lang="en-US" sz="4800" smtClean="0">
                <a:solidFill>
                  <a:schemeClr val="tx1"/>
                </a:solidFill>
              </a:rPr>
              <a:t>Sole Source?</a:t>
            </a:r>
          </a:p>
        </p:txBody>
      </p:sp>
      <p:sp>
        <p:nvSpPr>
          <p:cNvPr id="21507" name="Rectangle 3"/>
          <p:cNvSpPr>
            <a:spLocks noGrp="1" noChangeArrowheads="1"/>
          </p:cNvSpPr>
          <p:nvPr>
            <p:ph type="subTitle" idx="1"/>
          </p:nvPr>
        </p:nvSpPr>
        <p:spPr>
          <a:xfrm>
            <a:off x="609600" y="2362200"/>
            <a:ext cx="7848600" cy="3352800"/>
          </a:xfrm>
        </p:spPr>
        <p:txBody>
          <a:bodyPr/>
          <a:lstStyle/>
          <a:p>
            <a:pPr algn="l">
              <a:lnSpc>
                <a:spcPct val="80000"/>
              </a:lnSpc>
              <a:buFont typeface="Wingdings" pitchFamily="2" charset="2"/>
              <a:buChar char="Ø"/>
            </a:pPr>
            <a:r>
              <a:rPr lang="en-US" sz="3600" smtClean="0"/>
              <a:t>Specific products or services available from only ONE source; also called sole provider, sole supplier, sole vendor, or sole distributor</a:t>
            </a:r>
          </a:p>
        </p:txBody>
      </p:sp>
      <p:pic>
        <p:nvPicPr>
          <p:cNvPr id="21508"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Rectangle 2"/>
          <p:cNvSpPr>
            <a:spLocks noGrp="1" noChangeArrowheads="1"/>
          </p:cNvSpPr>
          <p:nvPr>
            <p:ph type="ctrTitle"/>
          </p:nvPr>
        </p:nvSpPr>
        <p:spPr>
          <a:xfrm>
            <a:off x="685800" y="1371600"/>
            <a:ext cx="7772400" cy="1219200"/>
          </a:xfrm>
        </p:spPr>
        <p:txBody>
          <a:bodyPr>
            <a:normAutofit fontScale="90000"/>
          </a:bodyPr>
          <a:lstStyle/>
          <a:p>
            <a:r>
              <a:rPr lang="en-US" sz="4000" smtClean="0"/>
              <a:t>	</a:t>
            </a:r>
            <a:r>
              <a:rPr lang="en-US" sz="4800" smtClean="0">
                <a:solidFill>
                  <a:schemeClr val="tx1"/>
                </a:solidFill>
              </a:rPr>
              <a:t>Competitive Bid Exception Guidelines</a:t>
            </a:r>
          </a:p>
        </p:txBody>
      </p:sp>
      <p:sp>
        <p:nvSpPr>
          <p:cNvPr id="22531" name="Rectangle 3"/>
          <p:cNvSpPr>
            <a:spLocks noGrp="1" noChangeArrowheads="1"/>
          </p:cNvSpPr>
          <p:nvPr>
            <p:ph type="subTitle" idx="1"/>
          </p:nvPr>
        </p:nvSpPr>
        <p:spPr>
          <a:xfrm>
            <a:off x="1371600" y="2971800"/>
            <a:ext cx="6400800" cy="2743200"/>
          </a:xfrm>
        </p:spPr>
        <p:txBody>
          <a:bodyPr/>
          <a:lstStyle/>
          <a:p>
            <a:pPr algn="l">
              <a:lnSpc>
                <a:spcPct val="80000"/>
              </a:lnSpc>
              <a:buFont typeface="Wingdings" pitchFamily="2" charset="2"/>
              <a:buChar char="Ø"/>
            </a:pPr>
            <a:r>
              <a:rPr lang="en-US" sz="3600" smtClean="0"/>
              <a:t>Emergencies</a:t>
            </a:r>
          </a:p>
          <a:p>
            <a:pPr algn="l">
              <a:lnSpc>
                <a:spcPct val="80000"/>
              </a:lnSpc>
              <a:buFont typeface="Wingdings" pitchFamily="2" charset="2"/>
              <a:buChar char="Ø"/>
            </a:pPr>
            <a:r>
              <a:rPr lang="en-US" sz="3600" smtClean="0"/>
              <a:t>Uniqueness</a:t>
            </a:r>
          </a:p>
          <a:p>
            <a:pPr algn="l">
              <a:lnSpc>
                <a:spcPct val="80000"/>
              </a:lnSpc>
              <a:buFont typeface="Wingdings" pitchFamily="2" charset="2"/>
              <a:buChar char="Ø"/>
            </a:pPr>
            <a:r>
              <a:rPr lang="en-US" sz="3600" smtClean="0"/>
              <a:t>Proprietary</a:t>
            </a:r>
          </a:p>
          <a:p>
            <a:pPr algn="l">
              <a:lnSpc>
                <a:spcPct val="80000"/>
              </a:lnSpc>
              <a:buFont typeface="Wingdings" pitchFamily="2" charset="2"/>
              <a:buChar char="Ø"/>
            </a:pPr>
            <a:r>
              <a:rPr lang="en-US" sz="3600" smtClean="0"/>
              <a:t>Availability</a:t>
            </a:r>
          </a:p>
          <a:p>
            <a:pPr algn="l">
              <a:lnSpc>
                <a:spcPct val="80000"/>
              </a:lnSpc>
              <a:buFont typeface="Wingdings" pitchFamily="2" charset="2"/>
              <a:buChar char="Ø"/>
            </a:pPr>
            <a:r>
              <a:rPr lang="en-US" sz="3600" smtClean="0"/>
              <a:t>Compatibility</a:t>
            </a:r>
          </a:p>
        </p:txBody>
      </p:sp>
      <p:pic>
        <p:nvPicPr>
          <p:cNvPr id="22532"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ctrTitle"/>
          </p:nvPr>
        </p:nvSpPr>
        <p:spPr>
          <a:xfrm>
            <a:off x="1752600" y="685800"/>
            <a:ext cx="6477000" cy="1905000"/>
          </a:xfrm>
        </p:spPr>
        <p:txBody>
          <a:bodyPr/>
          <a:lstStyle/>
          <a:p>
            <a:r>
              <a:rPr lang="en-US" sz="4000" smtClean="0">
                <a:solidFill>
                  <a:schemeClr val="tx1"/>
                </a:solidFill>
              </a:rPr>
              <a:t>Sole Source/Competitive Bid Exception Guidelines</a:t>
            </a:r>
          </a:p>
        </p:txBody>
      </p:sp>
      <p:sp>
        <p:nvSpPr>
          <p:cNvPr id="23555" name="Rectangle 3"/>
          <p:cNvSpPr>
            <a:spLocks noGrp="1" noChangeArrowheads="1"/>
          </p:cNvSpPr>
          <p:nvPr>
            <p:ph type="subTitle" idx="1"/>
          </p:nvPr>
        </p:nvSpPr>
        <p:spPr>
          <a:xfrm>
            <a:off x="1371600" y="2971800"/>
            <a:ext cx="6400800" cy="3429000"/>
          </a:xfrm>
        </p:spPr>
        <p:txBody>
          <a:bodyPr/>
          <a:lstStyle/>
          <a:p>
            <a:pPr algn="l">
              <a:lnSpc>
                <a:spcPct val="80000"/>
              </a:lnSpc>
              <a:buFont typeface="Wingdings" pitchFamily="2" charset="2"/>
              <a:buChar char="Ø"/>
            </a:pPr>
            <a:r>
              <a:rPr lang="en-US" sz="3600" smtClean="0"/>
              <a:t>Justification Form required</a:t>
            </a:r>
          </a:p>
          <a:p>
            <a:pPr lvl="1" algn="l">
              <a:lnSpc>
                <a:spcPct val="80000"/>
              </a:lnSpc>
              <a:buFont typeface="Wingdings" pitchFamily="2" charset="2"/>
              <a:buChar char="Ø"/>
            </a:pPr>
            <a:r>
              <a:rPr lang="en-US" sz="3200" smtClean="0"/>
              <a:t>Because the requestor is asking for an exception, due diligence requires that  we ensure the next level approver is aware of this  exception request; in other words, they countersign the justification statement. </a:t>
            </a:r>
          </a:p>
        </p:txBody>
      </p:sp>
      <p:pic>
        <p:nvPicPr>
          <p:cNvPr id="23556"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Rectangle 2"/>
          <p:cNvSpPr>
            <a:spLocks noGrp="1" noChangeArrowheads="1"/>
          </p:cNvSpPr>
          <p:nvPr>
            <p:ph type="ctrTitle"/>
          </p:nvPr>
        </p:nvSpPr>
        <p:spPr>
          <a:xfrm>
            <a:off x="1752600" y="381000"/>
            <a:ext cx="6477000" cy="1219200"/>
          </a:xfrm>
        </p:spPr>
        <p:txBody>
          <a:bodyPr>
            <a:normAutofit fontScale="90000"/>
          </a:bodyPr>
          <a:lstStyle/>
          <a:p>
            <a:r>
              <a:rPr lang="en-US" sz="4000" smtClean="0">
                <a:solidFill>
                  <a:schemeClr val="tx1"/>
                </a:solidFill>
              </a:rPr>
              <a:t>Purchasing using Research/Grant Funding</a:t>
            </a:r>
          </a:p>
        </p:txBody>
      </p:sp>
      <p:sp>
        <p:nvSpPr>
          <p:cNvPr id="24579" name="Rectangle 3"/>
          <p:cNvSpPr>
            <a:spLocks noGrp="1" noChangeArrowheads="1"/>
          </p:cNvSpPr>
          <p:nvPr>
            <p:ph type="subTitle" idx="1"/>
          </p:nvPr>
        </p:nvSpPr>
        <p:spPr>
          <a:xfrm>
            <a:off x="609600" y="1752600"/>
            <a:ext cx="8077200" cy="4648200"/>
          </a:xfrm>
        </p:spPr>
        <p:txBody>
          <a:bodyPr/>
          <a:lstStyle/>
          <a:p>
            <a:pPr algn="l">
              <a:lnSpc>
                <a:spcPct val="80000"/>
              </a:lnSpc>
              <a:buFont typeface="Wingdings" pitchFamily="2" charset="2"/>
              <a:buChar char="Ø"/>
            </a:pPr>
            <a:r>
              <a:rPr lang="en-US" sz="3600" smtClean="0">
                <a:hlinkClick r:id="rId3"/>
              </a:rPr>
              <a:t>http://www.research.drexel.edu/administration/Project_Administration/Financial%20Administration/Default.aspx</a:t>
            </a:r>
            <a:r>
              <a:rPr lang="en-US" sz="3600" smtClean="0"/>
              <a:t> </a:t>
            </a:r>
          </a:p>
          <a:p>
            <a:pPr algn="l">
              <a:lnSpc>
                <a:spcPct val="80000"/>
              </a:lnSpc>
              <a:buFont typeface="Wingdings" pitchFamily="2" charset="2"/>
              <a:buChar char="Ø"/>
            </a:pPr>
            <a:r>
              <a:rPr lang="en-US" sz="3600" smtClean="0"/>
              <a:t>Pre-approval (regardless of dollar level)</a:t>
            </a:r>
          </a:p>
          <a:p>
            <a:pPr lvl="1" algn="l">
              <a:lnSpc>
                <a:spcPct val="80000"/>
              </a:lnSpc>
              <a:buFont typeface="Wingdings" pitchFamily="2" charset="2"/>
              <a:buChar char="Ø"/>
            </a:pPr>
            <a:r>
              <a:rPr lang="en-US" smtClean="0"/>
              <a:t>Subcontracts</a:t>
            </a:r>
          </a:p>
          <a:p>
            <a:pPr lvl="1" algn="l">
              <a:lnSpc>
                <a:spcPct val="80000"/>
              </a:lnSpc>
              <a:buFont typeface="Wingdings" pitchFamily="2" charset="2"/>
              <a:buChar char="Ø"/>
            </a:pPr>
            <a:r>
              <a:rPr lang="en-US" smtClean="0"/>
              <a:t>Consulting &amp; purchased service agreements</a:t>
            </a:r>
          </a:p>
          <a:p>
            <a:pPr lvl="1" algn="l">
              <a:lnSpc>
                <a:spcPct val="80000"/>
              </a:lnSpc>
              <a:buFont typeface="Wingdings" pitchFamily="2" charset="2"/>
              <a:buChar char="Ø"/>
            </a:pPr>
            <a:r>
              <a:rPr lang="en-US" smtClean="0"/>
              <a:t>Equipment</a:t>
            </a:r>
          </a:p>
          <a:p>
            <a:pPr lvl="1" algn="l">
              <a:lnSpc>
                <a:spcPct val="80000"/>
              </a:lnSpc>
              <a:buFont typeface="Wingdings" pitchFamily="2" charset="2"/>
              <a:buChar char="Ø"/>
            </a:pPr>
            <a:r>
              <a:rPr lang="en-US" smtClean="0"/>
              <a:t>Hardware and Software</a:t>
            </a:r>
          </a:p>
          <a:p>
            <a:pPr algn="l">
              <a:lnSpc>
                <a:spcPct val="80000"/>
              </a:lnSpc>
              <a:buFont typeface="Wingdings" pitchFamily="2" charset="2"/>
              <a:buChar char="Ø"/>
            </a:pPr>
            <a:r>
              <a:rPr lang="en-US" sz="3600" smtClean="0"/>
              <a:t>Pre-approval ($2000.00 or above)</a:t>
            </a:r>
          </a:p>
          <a:p>
            <a:pPr lvl="1" algn="l">
              <a:lnSpc>
                <a:spcPct val="80000"/>
              </a:lnSpc>
              <a:buFont typeface="Wingdings" pitchFamily="2" charset="2"/>
              <a:buChar char="Ø"/>
            </a:pPr>
            <a:r>
              <a:rPr lang="en-US" smtClean="0"/>
              <a:t>Purchase Requests/PCard transactions</a:t>
            </a:r>
          </a:p>
        </p:txBody>
      </p:sp>
      <p:pic>
        <p:nvPicPr>
          <p:cNvPr id="24580" name="Picture 4" descr="Drex"/>
          <p:cNvPicPr>
            <a:picLocks noChangeAspect="1" noChangeArrowheads="1"/>
          </p:cNvPicPr>
          <p:nvPr/>
        </p:nvPicPr>
        <p:blipFill>
          <a:blip r:embed="rId4"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ctrTitle"/>
          </p:nvPr>
        </p:nvSpPr>
        <p:spPr>
          <a:xfrm>
            <a:off x="1752600" y="381000"/>
            <a:ext cx="6477000" cy="1219200"/>
          </a:xfrm>
        </p:spPr>
        <p:txBody>
          <a:bodyPr/>
          <a:lstStyle/>
          <a:p>
            <a:r>
              <a:rPr lang="en-US" sz="4000" smtClean="0">
                <a:solidFill>
                  <a:schemeClr val="tx1"/>
                </a:solidFill>
              </a:rPr>
              <a:t>Taxes (Sales, Use, etc.)</a:t>
            </a:r>
          </a:p>
        </p:txBody>
      </p:sp>
      <p:sp>
        <p:nvSpPr>
          <p:cNvPr id="25603" name="Rectangle 3"/>
          <p:cNvSpPr>
            <a:spLocks noGrp="1" noChangeArrowheads="1"/>
          </p:cNvSpPr>
          <p:nvPr>
            <p:ph type="subTitle" idx="1"/>
          </p:nvPr>
        </p:nvSpPr>
        <p:spPr>
          <a:xfrm>
            <a:off x="609600" y="1752600"/>
            <a:ext cx="8077200" cy="4648200"/>
          </a:xfrm>
        </p:spPr>
        <p:txBody>
          <a:bodyPr/>
          <a:lstStyle/>
          <a:p>
            <a:pPr algn="l">
              <a:lnSpc>
                <a:spcPct val="80000"/>
              </a:lnSpc>
              <a:buFont typeface="Wingdings" pitchFamily="2" charset="2"/>
              <a:buChar char="Ø"/>
            </a:pPr>
            <a:r>
              <a:rPr lang="en-US" sz="3600" smtClean="0"/>
              <a:t>Typically sales tax exemption laws are complex.  Please contact our Tax Office for help with what is and is not taxable</a:t>
            </a:r>
          </a:p>
          <a:p>
            <a:pPr algn="l">
              <a:lnSpc>
                <a:spcPct val="80000"/>
              </a:lnSpc>
              <a:buFont typeface="Wingdings" pitchFamily="2" charset="2"/>
              <a:buChar char="Ø"/>
            </a:pPr>
            <a:r>
              <a:rPr lang="en-US" smtClean="0">
                <a:hlinkClick r:id="rId3"/>
              </a:rPr>
              <a:t>http://www.drexel.edu/depts/compt/tax/index.html</a:t>
            </a:r>
            <a:endParaRPr lang="en-US" smtClean="0"/>
          </a:p>
          <a:p>
            <a:pPr lvl="1" algn="l">
              <a:lnSpc>
                <a:spcPct val="80000"/>
              </a:lnSpc>
              <a:buFont typeface="Wingdings" pitchFamily="2" charset="2"/>
              <a:buChar char="Ø"/>
            </a:pPr>
            <a:r>
              <a:rPr lang="en-US" smtClean="0"/>
              <a:t>If one is charged sales tax erroneously, e.g., PCard transaction, it is the department’s responsibility to recover</a:t>
            </a:r>
          </a:p>
          <a:p>
            <a:pPr algn="l">
              <a:lnSpc>
                <a:spcPct val="80000"/>
              </a:lnSpc>
              <a:buFont typeface="Wingdings" pitchFamily="2" charset="2"/>
              <a:buChar char="Ø"/>
            </a:pPr>
            <a:r>
              <a:rPr lang="en-US" sz="3600" smtClean="0"/>
              <a:t>Sales Tax exemption certificates can be obtained from the Tax Office</a:t>
            </a:r>
          </a:p>
        </p:txBody>
      </p:sp>
      <p:pic>
        <p:nvPicPr>
          <p:cNvPr id="25604" name="Picture 4" descr="Drex"/>
          <p:cNvPicPr>
            <a:picLocks noChangeAspect="1" noChangeArrowheads="1"/>
          </p:cNvPicPr>
          <p:nvPr/>
        </p:nvPicPr>
        <p:blipFill>
          <a:blip r:embed="rId4"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ctrTitle"/>
          </p:nvPr>
        </p:nvSpPr>
        <p:spPr>
          <a:xfrm>
            <a:off x="1752600" y="381000"/>
            <a:ext cx="6477000" cy="1219200"/>
          </a:xfrm>
        </p:spPr>
        <p:txBody>
          <a:bodyPr/>
          <a:lstStyle/>
          <a:p>
            <a:r>
              <a:rPr lang="en-US" sz="4000" smtClean="0">
                <a:solidFill>
                  <a:schemeClr val="tx1"/>
                </a:solidFill>
              </a:rPr>
              <a:t>Helpful Resources</a:t>
            </a:r>
          </a:p>
        </p:txBody>
      </p:sp>
      <p:sp>
        <p:nvSpPr>
          <p:cNvPr id="26627" name="Rectangle 3"/>
          <p:cNvSpPr>
            <a:spLocks noGrp="1" noChangeArrowheads="1"/>
          </p:cNvSpPr>
          <p:nvPr>
            <p:ph type="subTitle" idx="1"/>
          </p:nvPr>
        </p:nvSpPr>
        <p:spPr>
          <a:xfrm>
            <a:off x="609600" y="1752600"/>
            <a:ext cx="8077200" cy="4648200"/>
          </a:xfrm>
        </p:spPr>
        <p:txBody>
          <a:bodyPr/>
          <a:lstStyle/>
          <a:p>
            <a:pPr algn="l">
              <a:lnSpc>
                <a:spcPct val="80000"/>
              </a:lnSpc>
              <a:buFont typeface="Wingdings" pitchFamily="2" charset="2"/>
              <a:buChar char="Ø"/>
            </a:pPr>
            <a:r>
              <a:rPr lang="en-US" sz="3600" smtClean="0"/>
              <a:t>Previous presentations are available on our website</a:t>
            </a:r>
          </a:p>
          <a:p>
            <a:pPr lvl="1" algn="l">
              <a:lnSpc>
                <a:spcPct val="80000"/>
              </a:lnSpc>
              <a:buFont typeface="Wingdings" pitchFamily="2" charset="2"/>
              <a:buChar char="Ø"/>
            </a:pPr>
            <a:r>
              <a:rPr lang="en-US" smtClean="0">
                <a:hlinkClick r:id="rId3"/>
              </a:rPr>
              <a:t>http://www.drexel.edu/procurement/training</a:t>
            </a:r>
            <a:r>
              <a:rPr lang="en-US" smtClean="0">
                <a:hlinkClick r:id="rId4"/>
              </a:rPr>
              <a:t>/</a:t>
            </a:r>
            <a:endParaRPr lang="en-US" smtClean="0"/>
          </a:p>
          <a:p>
            <a:pPr algn="l">
              <a:lnSpc>
                <a:spcPct val="80000"/>
              </a:lnSpc>
              <a:buFont typeface="Wingdings" pitchFamily="2" charset="2"/>
              <a:buChar char="Ø"/>
            </a:pPr>
            <a:r>
              <a:rPr lang="en-US" smtClean="0"/>
              <a:t>Credit Applications/References</a:t>
            </a:r>
          </a:p>
          <a:p>
            <a:pPr lvl="1" algn="l">
              <a:lnSpc>
                <a:spcPct val="80000"/>
              </a:lnSpc>
              <a:buFont typeface="Wingdings" pitchFamily="2" charset="2"/>
              <a:buChar char="Ø"/>
            </a:pPr>
            <a:r>
              <a:rPr lang="en-US" smtClean="0"/>
              <a:t>Request specific Credit Letters from </a:t>
            </a:r>
            <a:r>
              <a:rPr lang="en-US" smtClean="0">
                <a:hlinkClick r:id="rId5"/>
              </a:rPr>
              <a:t>procure@drexel.edu</a:t>
            </a:r>
            <a:endParaRPr lang="en-US" smtClean="0"/>
          </a:p>
        </p:txBody>
      </p:sp>
      <p:pic>
        <p:nvPicPr>
          <p:cNvPr id="26628" name="Picture 4" descr="Drex"/>
          <p:cNvPicPr>
            <a:picLocks noChangeAspect="1" noChangeArrowheads="1"/>
          </p:cNvPicPr>
          <p:nvPr/>
        </p:nvPicPr>
        <p:blipFill>
          <a:blip r:embed="rId6"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ctrTitle"/>
          </p:nvPr>
        </p:nvSpPr>
        <p:spPr>
          <a:xfrm>
            <a:off x="1752600" y="381000"/>
            <a:ext cx="6477000" cy="1219200"/>
          </a:xfrm>
        </p:spPr>
        <p:txBody>
          <a:bodyPr/>
          <a:lstStyle/>
          <a:p>
            <a:r>
              <a:rPr lang="en-US" sz="4000" smtClean="0">
                <a:solidFill>
                  <a:schemeClr val="tx1"/>
                </a:solidFill>
              </a:rPr>
              <a:t>Travel Policies/Forms</a:t>
            </a:r>
          </a:p>
        </p:txBody>
      </p:sp>
      <p:sp>
        <p:nvSpPr>
          <p:cNvPr id="27651" name="Rectangle 3"/>
          <p:cNvSpPr>
            <a:spLocks noGrp="1" noChangeArrowheads="1"/>
          </p:cNvSpPr>
          <p:nvPr>
            <p:ph type="subTitle" idx="1"/>
          </p:nvPr>
        </p:nvSpPr>
        <p:spPr>
          <a:xfrm>
            <a:off x="609600" y="2514600"/>
            <a:ext cx="8077200" cy="3886200"/>
          </a:xfrm>
        </p:spPr>
        <p:txBody>
          <a:bodyPr/>
          <a:lstStyle/>
          <a:p>
            <a:pPr algn="l">
              <a:lnSpc>
                <a:spcPct val="80000"/>
              </a:lnSpc>
              <a:buFont typeface="Wingdings" pitchFamily="2" charset="2"/>
              <a:buChar char="Ø"/>
            </a:pPr>
            <a:r>
              <a:rPr lang="en-US" sz="3600" smtClean="0"/>
              <a:t>Established by the Comptroller’s Office</a:t>
            </a:r>
          </a:p>
          <a:p>
            <a:pPr lvl="1" algn="l">
              <a:lnSpc>
                <a:spcPct val="80000"/>
              </a:lnSpc>
              <a:buFont typeface="Wingdings" pitchFamily="2" charset="2"/>
              <a:buChar char="Ø"/>
            </a:pPr>
            <a:r>
              <a:rPr lang="en-US" smtClean="0"/>
              <a:t>Direct any travel policy questions to Accounts Payable or refer to “Other Resources” via our Travel Portal</a:t>
            </a:r>
          </a:p>
          <a:p>
            <a:pPr lvl="2" algn="l">
              <a:lnSpc>
                <a:spcPct val="80000"/>
              </a:lnSpc>
              <a:buFont typeface="Wingdings" pitchFamily="2" charset="2"/>
              <a:buChar char="Ø"/>
            </a:pPr>
            <a:r>
              <a:rPr lang="en-US" smtClean="0">
                <a:hlinkClick r:id="rId3"/>
              </a:rPr>
              <a:t>http://www.drexel.edu/procurement/travel/</a:t>
            </a:r>
            <a:endParaRPr lang="en-US" smtClean="0"/>
          </a:p>
          <a:p>
            <a:pPr lvl="3" algn="l">
              <a:lnSpc>
                <a:spcPct val="80000"/>
              </a:lnSpc>
              <a:buFont typeface="Wingdings" pitchFamily="2" charset="2"/>
              <a:buChar char="Ø"/>
            </a:pPr>
            <a:endParaRPr lang="en-US" smtClean="0"/>
          </a:p>
        </p:txBody>
      </p:sp>
      <p:pic>
        <p:nvPicPr>
          <p:cNvPr id="27652" name="Picture 4" descr="Drex"/>
          <p:cNvPicPr>
            <a:picLocks noChangeAspect="1" noChangeArrowheads="1"/>
          </p:cNvPicPr>
          <p:nvPr/>
        </p:nvPicPr>
        <p:blipFill>
          <a:blip r:embed="rId4"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2"/>
          <p:cNvSpPr>
            <a:spLocks noGrp="1" noChangeArrowheads="1"/>
          </p:cNvSpPr>
          <p:nvPr>
            <p:ph type="ctrTitle"/>
          </p:nvPr>
        </p:nvSpPr>
        <p:spPr>
          <a:xfrm>
            <a:off x="1752600" y="381000"/>
            <a:ext cx="6477000" cy="1219200"/>
          </a:xfrm>
        </p:spPr>
        <p:txBody>
          <a:bodyPr/>
          <a:lstStyle/>
          <a:p>
            <a:r>
              <a:rPr lang="en-US" sz="4000" smtClean="0">
                <a:solidFill>
                  <a:schemeClr val="tx1"/>
                </a:solidFill>
              </a:rPr>
              <a:t>Travel Portal</a:t>
            </a:r>
          </a:p>
        </p:txBody>
      </p:sp>
      <p:sp>
        <p:nvSpPr>
          <p:cNvPr id="28675" name="Rectangle 3"/>
          <p:cNvSpPr>
            <a:spLocks noGrp="1" noChangeArrowheads="1"/>
          </p:cNvSpPr>
          <p:nvPr>
            <p:ph type="subTitle" idx="1"/>
          </p:nvPr>
        </p:nvSpPr>
        <p:spPr>
          <a:xfrm>
            <a:off x="609600" y="2514600"/>
            <a:ext cx="8077200" cy="3886200"/>
          </a:xfrm>
        </p:spPr>
        <p:txBody>
          <a:bodyPr/>
          <a:lstStyle/>
          <a:p>
            <a:pPr algn="l">
              <a:lnSpc>
                <a:spcPct val="80000"/>
              </a:lnSpc>
              <a:buFont typeface="Wingdings" pitchFamily="2" charset="2"/>
              <a:buChar char="Ø"/>
            </a:pPr>
            <a:r>
              <a:rPr lang="en-US" sz="3600" smtClean="0"/>
              <a:t>Established by University Procurement</a:t>
            </a:r>
          </a:p>
          <a:p>
            <a:pPr algn="l">
              <a:lnSpc>
                <a:spcPct val="80000"/>
              </a:lnSpc>
              <a:buFont typeface="Wingdings" pitchFamily="2" charset="2"/>
              <a:buChar char="Ø"/>
            </a:pPr>
            <a:r>
              <a:rPr lang="en-US" smtClean="0"/>
              <a:t>Interim President C.R. Pennoni’s June 23, 2009 Cost Containment memo directed all travelers to utilize the portal and our agent,  Marathon Travel</a:t>
            </a:r>
          </a:p>
          <a:p>
            <a:pPr lvl="1" algn="l">
              <a:lnSpc>
                <a:spcPct val="80000"/>
              </a:lnSpc>
              <a:buFont typeface="Wingdings" pitchFamily="2" charset="2"/>
              <a:buChar char="Ø"/>
            </a:pPr>
            <a:r>
              <a:rPr lang="en-US" smtClean="0"/>
              <a:t>Justification is required (counter-signed by whomever approves your travel) if you utilize a different agent.</a:t>
            </a:r>
          </a:p>
        </p:txBody>
      </p:sp>
      <p:pic>
        <p:nvPicPr>
          <p:cNvPr id="28676"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ctrTitle"/>
          </p:nvPr>
        </p:nvSpPr>
        <p:spPr>
          <a:xfrm>
            <a:off x="1752600" y="381000"/>
            <a:ext cx="6477000" cy="1219200"/>
          </a:xfrm>
        </p:spPr>
        <p:txBody>
          <a:bodyPr/>
          <a:lstStyle/>
          <a:p>
            <a:r>
              <a:rPr lang="en-US" sz="4000" smtClean="0">
                <a:solidFill>
                  <a:schemeClr val="tx1"/>
                </a:solidFill>
              </a:rPr>
              <a:t>Travel Portal</a:t>
            </a:r>
          </a:p>
        </p:txBody>
      </p:sp>
      <p:sp>
        <p:nvSpPr>
          <p:cNvPr id="29699" name="Rectangle 3"/>
          <p:cNvSpPr>
            <a:spLocks noGrp="1" noChangeArrowheads="1"/>
          </p:cNvSpPr>
          <p:nvPr>
            <p:ph type="subTitle" idx="1"/>
          </p:nvPr>
        </p:nvSpPr>
        <p:spPr>
          <a:xfrm>
            <a:off x="609600" y="2514600"/>
            <a:ext cx="8077200" cy="3886200"/>
          </a:xfrm>
        </p:spPr>
        <p:txBody>
          <a:bodyPr/>
          <a:lstStyle/>
          <a:p>
            <a:pPr algn="l">
              <a:lnSpc>
                <a:spcPct val="80000"/>
              </a:lnSpc>
              <a:buFont typeface="Wingdings" pitchFamily="2" charset="2"/>
              <a:buChar char="Ø"/>
            </a:pPr>
            <a:r>
              <a:rPr lang="en-US" sz="3600" smtClean="0"/>
              <a:t>Advantages of Marathon:</a:t>
            </a:r>
          </a:p>
          <a:p>
            <a:pPr lvl="1" algn="l">
              <a:lnSpc>
                <a:spcPct val="80000"/>
              </a:lnSpc>
              <a:buFont typeface="Wingdings" pitchFamily="2" charset="2"/>
              <a:buChar char="Ø"/>
            </a:pPr>
            <a:r>
              <a:rPr lang="en-US" smtClean="0"/>
              <a:t>Choice</a:t>
            </a:r>
          </a:p>
          <a:p>
            <a:pPr lvl="2" algn="l">
              <a:lnSpc>
                <a:spcPct val="80000"/>
              </a:lnSpc>
              <a:buFont typeface="Wingdings" pitchFamily="2" charset="2"/>
              <a:buChar char="Ø"/>
            </a:pPr>
            <a:r>
              <a:rPr lang="en-US" smtClean="0"/>
              <a:t>Internet assisted or Agent assisted reservations</a:t>
            </a:r>
          </a:p>
          <a:p>
            <a:pPr lvl="1" algn="l">
              <a:lnSpc>
                <a:spcPct val="80000"/>
              </a:lnSpc>
              <a:buFont typeface="Wingdings" pitchFamily="2" charset="2"/>
              <a:buChar char="Ø"/>
            </a:pPr>
            <a:r>
              <a:rPr lang="en-US" smtClean="0"/>
              <a:t>Lowest fare guaranteed</a:t>
            </a:r>
          </a:p>
          <a:p>
            <a:pPr lvl="1" algn="l">
              <a:lnSpc>
                <a:spcPct val="80000"/>
              </a:lnSpc>
              <a:buFont typeface="Wingdings" pitchFamily="2" charset="2"/>
              <a:buChar char="Ø"/>
            </a:pPr>
            <a:r>
              <a:rPr lang="en-US" smtClean="0"/>
              <a:t>24 hour emergency worldwide travel hotline</a:t>
            </a:r>
          </a:p>
          <a:p>
            <a:pPr lvl="1" algn="l">
              <a:lnSpc>
                <a:spcPct val="80000"/>
              </a:lnSpc>
              <a:buFont typeface="Wingdings" pitchFamily="2" charset="2"/>
              <a:buChar char="Ø"/>
            </a:pPr>
            <a:r>
              <a:rPr lang="en-US" smtClean="0"/>
              <a:t>Concierge services</a:t>
            </a:r>
          </a:p>
          <a:p>
            <a:pPr lvl="1" algn="l">
              <a:lnSpc>
                <a:spcPct val="80000"/>
              </a:lnSpc>
              <a:buFont typeface="Wingdings" pitchFamily="2" charset="2"/>
              <a:buChar char="Ø"/>
            </a:pPr>
            <a:r>
              <a:rPr lang="en-US" smtClean="0"/>
              <a:t>24 hour roadside assistance service</a:t>
            </a:r>
          </a:p>
          <a:p>
            <a:pPr lvl="1" algn="l">
              <a:lnSpc>
                <a:spcPct val="80000"/>
              </a:lnSpc>
              <a:buFont typeface="Wingdings" pitchFamily="2" charset="2"/>
              <a:buChar char="Ø"/>
            </a:pPr>
            <a:r>
              <a:rPr lang="en-US" smtClean="0">
                <a:hlinkClick r:id="rId3"/>
              </a:rPr>
              <a:t>http://www.drexel.edu/procurement/travel/</a:t>
            </a:r>
            <a:endParaRPr lang="en-US" smtClean="0"/>
          </a:p>
        </p:txBody>
      </p:sp>
      <p:pic>
        <p:nvPicPr>
          <p:cNvPr id="29700" name="Picture 4" descr="Drex"/>
          <p:cNvPicPr>
            <a:picLocks noChangeAspect="1" noChangeArrowheads="1"/>
          </p:cNvPicPr>
          <p:nvPr/>
        </p:nvPicPr>
        <p:blipFill>
          <a:blip r:embed="rId4"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Title 4"/>
          <p:cNvSpPr>
            <a:spLocks noGrp="1"/>
          </p:cNvSpPr>
          <p:nvPr>
            <p:ph type="title"/>
          </p:nvPr>
        </p:nvSpPr>
        <p:spPr/>
        <p:txBody>
          <a:bodyPr>
            <a:normAutofit fontScale="90000"/>
          </a:bodyPr>
          <a:lstStyle/>
          <a:p>
            <a:r>
              <a:rPr lang="en-US" sz="2800" smtClean="0"/>
              <a:t>Excerpt:  Letter from President Dated June23, 2009</a:t>
            </a:r>
            <a:br>
              <a:rPr lang="en-US" sz="2800" smtClean="0"/>
            </a:br>
            <a:r>
              <a:rPr lang="en-US" sz="2800" smtClean="0"/>
              <a:t>Addressed to President’s Cabinet, Subject “Cost Containment</a:t>
            </a:r>
            <a:r>
              <a:rPr lang="en-US" smtClean="0"/>
              <a:t/>
            </a:r>
            <a:br>
              <a:rPr lang="en-US" smtClean="0"/>
            </a:br>
            <a:endParaRPr lang="en-US" smtClean="0"/>
          </a:p>
        </p:txBody>
      </p:sp>
      <p:pic>
        <p:nvPicPr>
          <p:cNvPr id="30723" name="Picture 2"/>
          <p:cNvPicPr>
            <a:picLocks noGrp="1" noChangeAspect="1" noChangeArrowheads="1"/>
          </p:cNvPicPr>
          <p:nvPr>
            <p:ph idx="1"/>
          </p:nvPr>
        </p:nvPicPr>
        <p:blipFill>
          <a:blip r:embed="rId2" cstate="print"/>
          <a:srcRect/>
          <a:stretch>
            <a:fillRect/>
          </a:stretch>
        </p:blipFill>
        <p:spPr>
          <a:xfrm>
            <a:off x="762000" y="1828800"/>
            <a:ext cx="7772400" cy="1600200"/>
          </a:xfrm>
          <a:noFill/>
        </p:spPr>
      </p:pic>
      <p:pic>
        <p:nvPicPr>
          <p:cNvPr id="30724" name="Picture 3"/>
          <p:cNvPicPr>
            <a:picLocks noChangeAspect="1" noChangeArrowheads="1"/>
          </p:cNvPicPr>
          <p:nvPr/>
        </p:nvPicPr>
        <p:blipFill>
          <a:blip r:embed="rId3" cstate="print"/>
          <a:srcRect/>
          <a:stretch>
            <a:fillRect/>
          </a:stretch>
        </p:blipFill>
        <p:spPr bwMode="auto">
          <a:xfrm>
            <a:off x="838200" y="3657600"/>
            <a:ext cx="7381875" cy="169386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Rectangle 1026"/>
          <p:cNvSpPr>
            <a:spLocks noGrp="1" noChangeArrowheads="1"/>
          </p:cNvSpPr>
          <p:nvPr>
            <p:ph type="title"/>
          </p:nvPr>
        </p:nvSpPr>
        <p:spPr>
          <a:xfrm>
            <a:off x="2438400" y="381000"/>
            <a:ext cx="4419600" cy="1066800"/>
          </a:xfrm>
        </p:spPr>
        <p:txBody>
          <a:bodyPr/>
          <a:lstStyle/>
          <a:p>
            <a:pPr eaLnBrk="1" hangingPunct="1"/>
            <a:r>
              <a:rPr lang="en-US" sz="4000" smtClean="0">
                <a:solidFill>
                  <a:schemeClr val="tx1"/>
                </a:solidFill>
              </a:rPr>
              <a:t>Conflict of Interest</a:t>
            </a:r>
          </a:p>
        </p:txBody>
      </p:sp>
      <p:sp>
        <p:nvSpPr>
          <p:cNvPr id="4099" name="Rectangle 1027"/>
          <p:cNvSpPr>
            <a:spLocks noGrp="1" noChangeArrowheads="1"/>
          </p:cNvSpPr>
          <p:nvPr>
            <p:ph type="body" idx="1"/>
          </p:nvPr>
        </p:nvSpPr>
        <p:spPr>
          <a:xfrm>
            <a:off x="685800" y="1600200"/>
            <a:ext cx="7772400" cy="4800600"/>
          </a:xfrm>
        </p:spPr>
        <p:txBody>
          <a:bodyPr/>
          <a:lstStyle/>
          <a:p>
            <a:pPr eaLnBrk="1" hangingPunct="1">
              <a:lnSpc>
                <a:spcPct val="90000"/>
              </a:lnSpc>
              <a:buFont typeface="Wingdings" pitchFamily="2" charset="2"/>
              <a:buChar char="Ø"/>
            </a:pPr>
            <a:r>
              <a:rPr lang="en-US" sz="3600" smtClean="0"/>
              <a:t>No detriment to the University results from conflicts between a college, department, or individual interests and those of the University</a:t>
            </a:r>
          </a:p>
          <a:p>
            <a:pPr eaLnBrk="1" hangingPunct="1">
              <a:lnSpc>
                <a:spcPct val="90000"/>
              </a:lnSpc>
              <a:buFontTx/>
              <a:buNone/>
            </a:pPr>
            <a:endParaRPr lang="en-US" sz="3600" smtClean="0"/>
          </a:p>
          <a:p>
            <a:pPr eaLnBrk="1" hangingPunct="1">
              <a:lnSpc>
                <a:spcPct val="90000"/>
              </a:lnSpc>
              <a:buFont typeface="Wingdings" pitchFamily="2" charset="2"/>
              <a:buChar char="Ø"/>
            </a:pPr>
            <a:r>
              <a:rPr lang="en-US" sz="3600" smtClean="0"/>
              <a:t>Complete Policy can be found:</a:t>
            </a:r>
          </a:p>
          <a:p>
            <a:pPr eaLnBrk="1" hangingPunct="1">
              <a:lnSpc>
                <a:spcPct val="90000"/>
              </a:lnSpc>
              <a:buFontTx/>
              <a:buNone/>
            </a:pPr>
            <a:r>
              <a:rPr lang="en-US" sz="3600" smtClean="0"/>
              <a:t>	</a:t>
            </a:r>
            <a:r>
              <a:rPr lang="en-US" sz="3600" smtClean="0">
                <a:hlinkClick r:id="rId3"/>
              </a:rPr>
              <a:t>http://www.drexel.edu/hr/resources/policies/dupolicies/ogc1/</a:t>
            </a:r>
            <a:endParaRPr lang="en-US" sz="3600" smtClean="0"/>
          </a:p>
        </p:txBody>
      </p:sp>
      <p:pic>
        <p:nvPicPr>
          <p:cNvPr id="4100" name="Picture 6" descr="drexel logo"/>
          <p:cNvPicPr>
            <a:picLocks noChangeAspect="1" noChangeArrowheads="1"/>
          </p:cNvPicPr>
          <p:nvPr/>
        </p:nvPicPr>
        <p:blipFill>
          <a:blip r:embed="rId4" cstate="print"/>
          <a:srcRect/>
          <a:stretch>
            <a:fillRect/>
          </a:stretch>
        </p:blipFill>
        <p:spPr bwMode="auto">
          <a:xfrm>
            <a:off x="457200" y="304800"/>
            <a:ext cx="1062038" cy="1150938"/>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ctrTitle"/>
          </p:nvPr>
        </p:nvSpPr>
        <p:spPr>
          <a:xfrm>
            <a:off x="2743200" y="381000"/>
            <a:ext cx="3733800" cy="762000"/>
          </a:xfrm>
        </p:spPr>
        <p:txBody>
          <a:bodyPr/>
          <a:lstStyle/>
          <a:p>
            <a:r>
              <a:rPr lang="en-US" sz="4000" smtClean="0">
                <a:solidFill>
                  <a:schemeClr val="tx1"/>
                </a:solidFill>
              </a:rPr>
              <a:t>Contacts</a:t>
            </a:r>
          </a:p>
        </p:txBody>
      </p:sp>
      <p:sp>
        <p:nvSpPr>
          <p:cNvPr id="31747" name="Rectangle 3"/>
          <p:cNvSpPr>
            <a:spLocks noGrp="1" noChangeArrowheads="1"/>
          </p:cNvSpPr>
          <p:nvPr>
            <p:ph type="subTitle" idx="1"/>
          </p:nvPr>
        </p:nvSpPr>
        <p:spPr>
          <a:xfrm>
            <a:off x="1371600" y="3124200"/>
            <a:ext cx="6400800" cy="2514600"/>
          </a:xfrm>
        </p:spPr>
        <p:txBody>
          <a:bodyPr/>
          <a:lstStyle/>
          <a:p>
            <a:pPr algn="l">
              <a:buFont typeface="Wingdings" pitchFamily="2" charset="2"/>
              <a:buChar char="Ø"/>
            </a:pPr>
            <a:endParaRPr lang="en-US" sz="2400" smtClean="0"/>
          </a:p>
          <a:p>
            <a:pPr algn="l">
              <a:buFont typeface="Wingdings" pitchFamily="2" charset="2"/>
              <a:buChar char="Ø"/>
            </a:pPr>
            <a:endParaRPr lang="en-US" sz="2400" smtClean="0"/>
          </a:p>
          <a:p>
            <a:pPr algn="l">
              <a:buFont typeface="Wingdings" pitchFamily="2" charset="2"/>
              <a:buChar char="Ø"/>
            </a:pPr>
            <a:endParaRPr lang="en-US" sz="2400" smtClean="0"/>
          </a:p>
          <a:p>
            <a:pPr algn="l">
              <a:buFont typeface="Wingdings" pitchFamily="2" charset="2"/>
              <a:buChar char="Ø"/>
            </a:pPr>
            <a:endParaRPr lang="en-US" sz="2400" smtClean="0"/>
          </a:p>
          <a:p>
            <a:pPr algn="l">
              <a:buFont typeface="Wingdings" pitchFamily="2" charset="2"/>
              <a:buChar char="Ø"/>
            </a:pPr>
            <a:endParaRPr lang="en-US" sz="2400" smtClean="0"/>
          </a:p>
          <a:p>
            <a:pPr algn="l">
              <a:buFont typeface="Wingdings" pitchFamily="2" charset="2"/>
              <a:buChar char="Ø"/>
            </a:pPr>
            <a:endParaRPr lang="en-US" sz="2400" smtClean="0"/>
          </a:p>
        </p:txBody>
      </p:sp>
      <p:sp>
        <p:nvSpPr>
          <p:cNvPr id="31748" name="Rectangle 4"/>
          <p:cNvSpPr>
            <a:spLocks noChangeArrowheads="1"/>
          </p:cNvSpPr>
          <p:nvPr/>
        </p:nvSpPr>
        <p:spPr bwMode="auto">
          <a:xfrm>
            <a:off x="609600" y="1524000"/>
            <a:ext cx="7696200" cy="5029200"/>
          </a:xfrm>
          <a:prstGeom prst="rect">
            <a:avLst/>
          </a:prstGeom>
          <a:noFill/>
          <a:ln w="9525">
            <a:noFill/>
            <a:miter lim="800000"/>
            <a:headEnd/>
            <a:tailEnd/>
          </a:ln>
        </p:spPr>
        <p:txBody>
          <a:bodyPr/>
          <a:lstStyle/>
          <a:p>
            <a:pPr marL="914400" lvl="1" indent="-457200">
              <a:buFont typeface="Wingdings" pitchFamily="2" charset="2"/>
              <a:buChar char="Ø"/>
            </a:pPr>
            <a:r>
              <a:rPr lang="en-US" sz="3200"/>
              <a:t>Joe Campbell, jac47@drexel.edu</a:t>
            </a:r>
          </a:p>
          <a:p>
            <a:pPr marL="914400" lvl="1" indent="-457200">
              <a:buFont typeface="Wingdings" pitchFamily="2" charset="2"/>
              <a:buChar char="Ø"/>
            </a:pPr>
            <a:r>
              <a:rPr lang="en-US" sz="3200"/>
              <a:t>Debbie Rizzo, dma49@drexel.edu</a:t>
            </a:r>
          </a:p>
          <a:p>
            <a:pPr marL="914400" lvl="1" indent="-457200">
              <a:buFont typeface="Wingdings" pitchFamily="2" charset="2"/>
              <a:buChar char="Ø"/>
            </a:pPr>
            <a:r>
              <a:rPr lang="en-US" sz="3200"/>
              <a:t>Anna Griffin, ag87@drexel.edu</a:t>
            </a:r>
          </a:p>
          <a:p>
            <a:pPr marL="914400" lvl="1" indent="-457200">
              <a:buFont typeface="Wingdings" pitchFamily="2" charset="2"/>
              <a:buChar char="Ø"/>
            </a:pPr>
            <a:r>
              <a:rPr lang="en-US" sz="3200"/>
              <a:t>James Davis, jbd52@drexel.edu</a:t>
            </a:r>
          </a:p>
          <a:p>
            <a:pPr marL="914400" lvl="1" indent="-457200">
              <a:buFont typeface="Wingdings" pitchFamily="2" charset="2"/>
              <a:buChar char="Ø"/>
            </a:pPr>
            <a:r>
              <a:rPr lang="en-US" sz="3200"/>
              <a:t>Charlene Rice, ricec@drexel.edu</a:t>
            </a:r>
          </a:p>
          <a:p>
            <a:pPr marL="914400" lvl="1" indent="-457200">
              <a:buFont typeface="Wingdings" pitchFamily="2" charset="2"/>
              <a:buChar char="Ø"/>
            </a:pPr>
            <a:r>
              <a:rPr lang="en-US" sz="3200"/>
              <a:t>Carmen Spears, spearsce@drexel.edu</a:t>
            </a:r>
          </a:p>
          <a:p>
            <a:pPr marL="914400" lvl="1" indent="-457200">
              <a:buFont typeface="Wingdings" pitchFamily="2" charset="2"/>
              <a:buChar char="Ø"/>
            </a:pPr>
            <a:r>
              <a:rPr lang="en-US" sz="3200"/>
              <a:t>Una Massenburg, umm23@drexel.edu</a:t>
            </a:r>
          </a:p>
          <a:p>
            <a:pPr marL="914400" lvl="1" indent="-457200">
              <a:buFont typeface="Wingdings" pitchFamily="2" charset="2"/>
              <a:buChar char="Ø"/>
            </a:pPr>
            <a:r>
              <a:rPr lang="en-US" sz="2800"/>
              <a:t>Michele Arias-Ramos</a:t>
            </a:r>
            <a:r>
              <a:rPr lang="en-US" sz="3200"/>
              <a:t>, ma484@drexel.edu</a:t>
            </a:r>
          </a:p>
          <a:p>
            <a:pPr marL="914400" lvl="1" indent="-457200">
              <a:buFont typeface="Wingdings" pitchFamily="2" charset="2"/>
              <a:buChar char="Ø"/>
            </a:pPr>
            <a:r>
              <a:rPr lang="en-US" sz="3200"/>
              <a:t>Kathleen Maertzig, kam39@drexel.edu</a:t>
            </a:r>
          </a:p>
          <a:p>
            <a:pPr marL="914400" lvl="1" indent="-457200">
              <a:buFont typeface="Wingdings" pitchFamily="2" charset="2"/>
              <a:buNone/>
            </a:pPr>
            <a:endParaRPr lang="en-US"/>
          </a:p>
        </p:txBody>
      </p:sp>
      <p:pic>
        <p:nvPicPr>
          <p:cNvPr id="31749" name="Picture 5"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
        <p:nvSpPr>
          <p:cNvPr id="6" name="Footer Placeholder 5"/>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2"/>
          <p:cNvSpPr>
            <a:spLocks noGrp="1" noChangeArrowheads="1"/>
          </p:cNvSpPr>
          <p:nvPr>
            <p:ph type="title"/>
          </p:nvPr>
        </p:nvSpPr>
        <p:spPr/>
        <p:txBody>
          <a:bodyPr/>
          <a:lstStyle/>
          <a:p>
            <a:pPr eaLnBrk="1" hangingPunct="1"/>
            <a:r>
              <a:rPr lang="en-AU" sz="4000" smtClean="0"/>
              <a:t>Further Information</a:t>
            </a:r>
            <a:endParaRPr lang="en-US" sz="4000" smtClean="0"/>
          </a:p>
        </p:txBody>
      </p:sp>
      <p:sp>
        <p:nvSpPr>
          <p:cNvPr id="32771" name="Rectangle 3"/>
          <p:cNvSpPr>
            <a:spLocks noGrp="1" noChangeArrowheads="1"/>
          </p:cNvSpPr>
          <p:nvPr>
            <p:ph type="body" idx="1"/>
          </p:nvPr>
        </p:nvSpPr>
        <p:spPr/>
        <p:txBody>
          <a:bodyPr/>
          <a:lstStyle/>
          <a:p>
            <a:pPr eaLnBrk="1" hangingPunct="1">
              <a:buFontTx/>
              <a:buNone/>
            </a:pPr>
            <a:r>
              <a:rPr lang="en-US" sz="3600" smtClean="0">
                <a:hlinkClick r:id="rId2"/>
              </a:rPr>
              <a:t>www.drexel.edu/procurement</a:t>
            </a:r>
            <a:endParaRPr lang="en-US" sz="3600" smtClean="0"/>
          </a:p>
          <a:p>
            <a:pPr eaLnBrk="1" hangingPunct="1">
              <a:buFontTx/>
              <a:buNone/>
            </a:pPr>
            <a:r>
              <a:rPr lang="en-US" sz="3600" smtClean="0">
                <a:hlinkClick r:id="rId3"/>
              </a:rPr>
              <a:t>procure@drexel.edu</a:t>
            </a:r>
            <a:endParaRPr lang="en-US" sz="3600" smtClean="0"/>
          </a:p>
          <a:p>
            <a:pPr eaLnBrk="1" hangingPunct="1">
              <a:buFontTx/>
              <a:buNone/>
            </a:pPr>
            <a:endParaRPr lang="en-US" smtClean="0"/>
          </a:p>
        </p:txBody>
      </p:sp>
      <p:sp>
        <p:nvSpPr>
          <p:cNvPr id="4" name="Footer Placeholder 3"/>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1981200" y="2667000"/>
            <a:ext cx="5638800" cy="1143000"/>
          </a:xfrm>
        </p:spPr>
        <p:txBody>
          <a:bodyPr/>
          <a:lstStyle/>
          <a:p>
            <a:pPr eaLnBrk="1" hangingPunct="1"/>
            <a:r>
              <a:rPr lang="en-US" sz="4000" b="1" smtClean="0">
                <a:solidFill>
                  <a:schemeClr val="tx1"/>
                </a:solidFill>
              </a:rPr>
              <a:t>Questions &amp; Concerns</a:t>
            </a:r>
            <a:endParaRPr lang="en-US" b="1" smtClean="0">
              <a:solidFill>
                <a:schemeClr val="tx1"/>
              </a:solidFill>
            </a:endParaRPr>
          </a:p>
        </p:txBody>
      </p:sp>
      <p:sp>
        <p:nvSpPr>
          <p:cNvPr id="3" name="Footer Placeholder 2"/>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1026"/>
          <p:cNvSpPr>
            <a:spLocks noGrp="1" noChangeArrowheads="1"/>
          </p:cNvSpPr>
          <p:nvPr>
            <p:ph type="title"/>
          </p:nvPr>
        </p:nvSpPr>
        <p:spPr>
          <a:xfrm>
            <a:off x="1676400" y="381000"/>
            <a:ext cx="6400800" cy="1066800"/>
          </a:xfrm>
        </p:spPr>
        <p:txBody>
          <a:bodyPr/>
          <a:lstStyle/>
          <a:p>
            <a:pPr eaLnBrk="1" hangingPunct="1"/>
            <a:r>
              <a:rPr lang="en-AU" sz="4000" smtClean="0">
                <a:solidFill>
                  <a:schemeClr val="tx1"/>
                </a:solidFill>
              </a:rPr>
              <a:t>Ethical Procurement (cont’d)</a:t>
            </a:r>
            <a:endParaRPr lang="en-US" sz="4000" smtClean="0">
              <a:solidFill>
                <a:schemeClr val="tx1"/>
              </a:solidFill>
            </a:endParaRPr>
          </a:p>
        </p:txBody>
      </p:sp>
      <p:sp>
        <p:nvSpPr>
          <p:cNvPr id="5123" name="Rectangle 1027"/>
          <p:cNvSpPr>
            <a:spLocks noGrp="1" noChangeArrowheads="1"/>
          </p:cNvSpPr>
          <p:nvPr>
            <p:ph type="body" idx="1"/>
          </p:nvPr>
        </p:nvSpPr>
        <p:spPr>
          <a:xfrm>
            <a:off x="685800" y="1600200"/>
            <a:ext cx="7772400" cy="4800600"/>
          </a:xfrm>
        </p:spPr>
        <p:txBody>
          <a:bodyPr/>
          <a:lstStyle/>
          <a:p>
            <a:pPr eaLnBrk="1" hangingPunct="1">
              <a:lnSpc>
                <a:spcPct val="90000"/>
              </a:lnSpc>
              <a:buFontTx/>
              <a:buNone/>
            </a:pPr>
            <a:r>
              <a:rPr lang="en-US" sz="3600" smtClean="0"/>
              <a:t>“As an institution of higher learning, Drexel University is additionally committed to conducting its affairs in complete accordance with applicable professional and ethical standards. . .”</a:t>
            </a:r>
          </a:p>
          <a:p>
            <a:pPr eaLnBrk="1" hangingPunct="1">
              <a:lnSpc>
                <a:spcPct val="90000"/>
              </a:lnSpc>
              <a:buFont typeface="Wingdings" pitchFamily="2" charset="2"/>
              <a:buChar char="Ø"/>
            </a:pPr>
            <a:r>
              <a:rPr lang="en-US" smtClean="0"/>
              <a:t>(excerpted from: Drexel University Board of Trustees Reaffirmation of Procurement Policy)</a:t>
            </a:r>
          </a:p>
        </p:txBody>
      </p:sp>
      <p:pic>
        <p:nvPicPr>
          <p:cNvPr id="5124" name="Picture 6" descr="drexel logo"/>
          <p:cNvPicPr>
            <a:picLocks noChangeAspect="1" noChangeArrowheads="1"/>
          </p:cNvPicPr>
          <p:nvPr/>
        </p:nvPicPr>
        <p:blipFill>
          <a:blip r:embed="rId3" cstate="print"/>
          <a:srcRect/>
          <a:stretch>
            <a:fillRect/>
          </a:stretch>
        </p:blipFill>
        <p:spPr bwMode="auto">
          <a:xfrm>
            <a:off x="457200" y="304800"/>
            <a:ext cx="1062038" cy="1150938"/>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1026"/>
          <p:cNvSpPr>
            <a:spLocks noGrp="1" noChangeArrowheads="1"/>
          </p:cNvSpPr>
          <p:nvPr>
            <p:ph type="title"/>
          </p:nvPr>
        </p:nvSpPr>
        <p:spPr>
          <a:xfrm>
            <a:off x="2057400" y="381000"/>
            <a:ext cx="5410200" cy="838200"/>
          </a:xfrm>
        </p:spPr>
        <p:txBody>
          <a:bodyPr/>
          <a:lstStyle/>
          <a:p>
            <a:pPr eaLnBrk="1" hangingPunct="1"/>
            <a:r>
              <a:rPr lang="en-AU" sz="4000" smtClean="0">
                <a:solidFill>
                  <a:schemeClr val="tx1"/>
                </a:solidFill>
              </a:rPr>
              <a:t>Drexel’s Code of Ethics</a:t>
            </a:r>
            <a:endParaRPr lang="en-US" sz="4000" smtClean="0">
              <a:solidFill>
                <a:schemeClr val="tx1"/>
              </a:solidFill>
            </a:endParaRPr>
          </a:p>
        </p:txBody>
      </p:sp>
      <p:sp>
        <p:nvSpPr>
          <p:cNvPr id="6147" name="Rectangle 1027"/>
          <p:cNvSpPr>
            <a:spLocks noGrp="1" noChangeArrowheads="1"/>
          </p:cNvSpPr>
          <p:nvPr>
            <p:ph type="body" idx="1"/>
          </p:nvPr>
        </p:nvSpPr>
        <p:spPr>
          <a:xfrm>
            <a:off x="685800" y="1676400"/>
            <a:ext cx="7772400" cy="4724400"/>
          </a:xfrm>
        </p:spPr>
        <p:txBody>
          <a:bodyPr/>
          <a:lstStyle/>
          <a:p>
            <a:pPr eaLnBrk="1" hangingPunct="1">
              <a:lnSpc>
                <a:spcPct val="90000"/>
              </a:lnSpc>
              <a:buFont typeface="Wingdings" pitchFamily="2" charset="2"/>
              <a:buChar char="Ø"/>
            </a:pPr>
            <a:r>
              <a:rPr lang="en-US" smtClean="0"/>
              <a:t>Issued by Tom Elzey, Sr. VP &amp; CFO</a:t>
            </a:r>
          </a:p>
          <a:p>
            <a:pPr eaLnBrk="1" hangingPunct="1">
              <a:lnSpc>
                <a:spcPct val="90000"/>
              </a:lnSpc>
              <a:buFont typeface="Wingdings" pitchFamily="2" charset="2"/>
              <a:buChar char="Ø"/>
            </a:pPr>
            <a:r>
              <a:rPr lang="en-US" smtClean="0"/>
              <a:t>Complete Code can be found at:  </a:t>
            </a:r>
            <a:r>
              <a:rPr lang="en-US" smtClean="0">
                <a:hlinkClick r:id="rId3"/>
              </a:rPr>
              <a:t>http://www.drexel.edu/papadakis/sarbanes/MEMO_TO_EMPLOYEES.pdf</a:t>
            </a:r>
            <a:endParaRPr lang="en-US" smtClean="0"/>
          </a:p>
          <a:p>
            <a:pPr>
              <a:buFont typeface="Wingdings" pitchFamily="2" charset="2"/>
              <a:buChar char="Ø"/>
            </a:pPr>
            <a:r>
              <a:rPr lang="en-US" smtClean="0"/>
              <a:t>7.  The executive should act at all times in adherence to this code and insist upon the compliance of each of his or her subordinates. . .” (excerpt from Code)</a:t>
            </a:r>
          </a:p>
        </p:txBody>
      </p:sp>
      <p:pic>
        <p:nvPicPr>
          <p:cNvPr id="6148" name="Picture 6" descr="drexel logo"/>
          <p:cNvPicPr>
            <a:picLocks noChangeAspect="1" noChangeArrowheads="1"/>
          </p:cNvPicPr>
          <p:nvPr/>
        </p:nvPicPr>
        <p:blipFill>
          <a:blip r:embed="rId4" cstate="print"/>
          <a:srcRect/>
          <a:stretch>
            <a:fillRect/>
          </a:stretch>
        </p:blipFill>
        <p:spPr bwMode="auto">
          <a:xfrm>
            <a:off x="457200" y="304800"/>
            <a:ext cx="1062038" cy="1150938"/>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Rectangle 2"/>
          <p:cNvSpPr>
            <a:spLocks noGrp="1" noChangeArrowheads="1"/>
          </p:cNvSpPr>
          <p:nvPr>
            <p:ph type="title"/>
          </p:nvPr>
        </p:nvSpPr>
        <p:spPr>
          <a:xfrm>
            <a:off x="1905000" y="609600"/>
            <a:ext cx="5562600" cy="1143000"/>
          </a:xfrm>
        </p:spPr>
        <p:txBody>
          <a:bodyPr>
            <a:normAutofit fontScale="90000"/>
          </a:bodyPr>
          <a:lstStyle/>
          <a:p>
            <a:pPr eaLnBrk="1" hangingPunct="1"/>
            <a:r>
              <a:rPr lang="en-US" sz="4000" smtClean="0"/>
              <a:t>University’s Purchasing Philosophy</a:t>
            </a:r>
          </a:p>
        </p:txBody>
      </p:sp>
      <p:sp>
        <p:nvSpPr>
          <p:cNvPr id="7171" name="Rectangle 3"/>
          <p:cNvSpPr>
            <a:spLocks noGrp="1" noChangeArrowheads="1"/>
          </p:cNvSpPr>
          <p:nvPr>
            <p:ph type="body" idx="1"/>
          </p:nvPr>
        </p:nvSpPr>
        <p:spPr/>
        <p:txBody>
          <a:bodyPr/>
          <a:lstStyle/>
          <a:p>
            <a:pPr eaLnBrk="1" hangingPunct="1">
              <a:buFont typeface="Wingdings" pitchFamily="2" charset="2"/>
              <a:buChar char="Ø"/>
            </a:pPr>
            <a:r>
              <a:rPr lang="en-AU" smtClean="0"/>
              <a:t>The University has a decentralized purchasing process that utilizes contracts for goods and services which strategically leverages the University’s buying power.</a:t>
            </a:r>
          </a:p>
          <a:p>
            <a:pPr eaLnBrk="1" hangingPunct="1">
              <a:buFont typeface="Wingdings" pitchFamily="2" charset="2"/>
              <a:buChar char="Ø"/>
            </a:pPr>
            <a:r>
              <a:rPr lang="en-US" smtClean="0"/>
              <a:t>We strive to provide the necessary buying tools, training, and support to effectively, efficiently, and ethically purchase products and services.</a:t>
            </a:r>
            <a:endParaRPr lang="en-AU" smtClean="0"/>
          </a:p>
          <a:p>
            <a:pPr eaLnBrk="1" hangingPunct="1"/>
            <a:endParaRPr lang="en-US" smtClean="0"/>
          </a:p>
        </p:txBody>
      </p:sp>
      <p:pic>
        <p:nvPicPr>
          <p:cNvPr id="7172" name="Picture 6" descr="drexel logo"/>
          <p:cNvPicPr>
            <a:picLocks noChangeAspect="1" noChangeArrowheads="1"/>
          </p:cNvPicPr>
          <p:nvPr/>
        </p:nvPicPr>
        <p:blipFill>
          <a:blip r:embed="rId3" cstate="print"/>
          <a:srcRect/>
          <a:stretch>
            <a:fillRect/>
          </a:stretch>
        </p:blipFill>
        <p:spPr bwMode="auto">
          <a:xfrm>
            <a:off x="457200" y="304800"/>
            <a:ext cx="1062038" cy="1150938"/>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Title 1"/>
          <p:cNvSpPr>
            <a:spLocks noGrp="1"/>
          </p:cNvSpPr>
          <p:nvPr>
            <p:ph type="title"/>
          </p:nvPr>
        </p:nvSpPr>
        <p:spPr/>
        <p:txBody>
          <a:bodyPr/>
          <a:lstStyle/>
          <a:p>
            <a:r>
              <a:rPr lang="en-US" smtClean="0"/>
              <a:t>Diversity Vendors</a:t>
            </a:r>
          </a:p>
        </p:txBody>
      </p:sp>
      <p:sp>
        <p:nvSpPr>
          <p:cNvPr id="8195" name="Content Placeholder 2"/>
          <p:cNvSpPr>
            <a:spLocks noGrp="1"/>
          </p:cNvSpPr>
          <p:nvPr>
            <p:ph idx="1"/>
          </p:nvPr>
        </p:nvSpPr>
        <p:spPr/>
        <p:txBody>
          <a:bodyPr/>
          <a:lstStyle/>
          <a:p>
            <a:pPr>
              <a:buFont typeface="Wingdings" pitchFamily="2" charset="2"/>
              <a:buChar char="Ø"/>
            </a:pPr>
            <a:r>
              <a:rPr lang="en-US" smtClean="0"/>
              <a:t>Drexel’s Partnership – MBEC</a:t>
            </a:r>
          </a:p>
          <a:p>
            <a:pPr>
              <a:buFont typeface="Wingdings" pitchFamily="2" charset="2"/>
              <a:buChar char="Ø"/>
            </a:pPr>
            <a:r>
              <a:rPr lang="en-US" smtClean="0"/>
              <a:t>Grants</a:t>
            </a:r>
          </a:p>
          <a:p>
            <a:pPr>
              <a:buFont typeface="Wingdings" pitchFamily="2" charset="2"/>
              <a:buChar char="Ø"/>
            </a:pPr>
            <a:r>
              <a:rPr lang="en-US" smtClean="0"/>
              <a:t>Government Relations</a:t>
            </a:r>
          </a:p>
          <a:p>
            <a:pPr>
              <a:buFont typeface="Wingdings" pitchFamily="2" charset="2"/>
              <a:buChar char="Ø"/>
            </a:pPr>
            <a:r>
              <a:rPr lang="en-US" smtClean="0"/>
              <a:t>Future</a:t>
            </a:r>
          </a:p>
          <a:p>
            <a:pPr>
              <a:buFontTx/>
              <a:buNone/>
            </a:pPr>
            <a:endParaRPr lang="en-US" smtClean="0"/>
          </a:p>
        </p:txBody>
      </p:sp>
      <p:sp>
        <p:nvSpPr>
          <p:cNvPr id="4" name="Footer Placeholder 3"/>
          <p:cNvSpPr>
            <a:spLocks noGrp="1"/>
          </p:cNvSpPr>
          <p:nvPr>
            <p:ph type="ftr" sz="quarter" idx="11"/>
          </p:nvPr>
        </p:nvSpPr>
        <p:spPr/>
        <p:txBody>
          <a:bodyPr/>
          <a:lstStyle/>
          <a:p>
            <a:pPr>
              <a:defRPr/>
            </a:pPr>
            <a:endParaRPr lang="en-US"/>
          </a:p>
        </p:txBody>
      </p:sp>
      <p:pic>
        <p:nvPicPr>
          <p:cNvPr id="8197" name="Picture 4" descr="Drex"/>
          <p:cNvPicPr>
            <a:picLocks noChangeAspect="1" noChangeArrowheads="1"/>
          </p:cNvPicPr>
          <p:nvPr/>
        </p:nvPicPr>
        <p:blipFill>
          <a:blip r:embed="rId3" cstate="print"/>
          <a:srcRect/>
          <a:stretch>
            <a:fillRect/>
          </a:stretch>
        </p:blipFill>
        <p:spPr bwMode="auto">
          <a:xfrm>
            <a:off x="533400" y="304800"/>
            <a:ext cx="1068388" cy="11430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Title 1"/>
          <p:cNvSpPr>
            <a:spLocks noGrp="1"/>
          </p:cNvSpPr>
          <p:nvPr>
            <p:ph type="title"/>
          </p:nvPr>
        </p:nvSpPr>
        <p:spPr/>
        <p:txBody>
          <a:bodyPr/>
          <a:lstStyle/>
          <a:p>
            <a:r>
              <a:rPr lang="en-US" smtClean="0"/>
              <a:t>Contract Protocol</a:t>
            </a:r>
          </a:p>
        </p:txBody>
      </p:sp>
      <p:sp>
        <p:nvSpPr>
          <p:cNvPr id="9219" name="Content Placeholder 2"/>
          <p:cNvSpPr>
            <a:spLocks noGrp="1"/>
          </p:cNvSpPr>
          <p:nvPr>
            <p:ph idx="1"/>
          </p:nvPr>
        </p:nvSpPr>
        <p:spPr>
          <a:xfrm>
            <a:off x="685800" y="1676400"/>
            <a:ext cx="7772400" cy="4419600"/>
          </a:xfrm>
        </p:spPr>
        <p:txBody>
          <a:bodyPr/>
          <a:lstStyle/>
          <a:p>
            <a:pPr>
              <a:buFont typeface="Wingdings" pitchFamily="2" charset="2"/>
              <a:buChar char="Ø"/>
            </a:pPr>
            <a:r>
              <a:rPr lang="en-US" smtClean="0">
                <a:hlinkClick r:id="rId3"/>
              </a:rPr>
              <a:t>http://drexel.edu/hr/resources/policies/ducompolicies/ogc3/</a:t>
            </a:r>
            <a:endParaRPr lang="en-US" smtClean="0"/>
          </a:p>
          <a:p>
            <a:pPr lvl="1"/>
            <a:r>
              <a:rPr lang="en-US" smtClean="0"/>
              <a:t>types of contracts MAY NOT be signed without review by the OGC</a:t>
            </a:r>
          </a:p>
          <a:p>
            <a:pPr lvl="1"/>
            <a:r>
              <a:rPr lang="en-US" smtClean="0"/>
              <a:t>types of contracts MAY be signed without review by the OGC</a:t>
            </a:r>
          </a:p>
          <a:p>
            <a:pPr lvl="1"/>
            <a:r>
              <a:rPr lang="en-US" smtClean="0"/>
              <a:t>The authority to sign contracts on behalf of the University shall be as per applicable University Signature Authority Policy and Procedures.</a:t>
            </a:r>
          </a:p>
        </p:txBody>
      </p:sp>
      <p:sp>
        <p:nvSpPr>
          <p:cNvPr id="4" name="Footer Placeholder 3"/>
          <p:cNvSpPr>
            <a:spLocks noGrp="1"/>
          </p:cNvSpPr>
          <p:nvPr>
            <p:ph type="ftr" sz="quarter" idx="11"/>
          </p:nvPr>
        </p:nvSpPr>
        <p:spPr/>
        <p:txBody>
          <a:bodyPr/>
          <a:lstStyle/>
          <a:p>
            <a:pPr>
              <a:defRPr/>
            </a:pPr>
            <a:endParaRPr lang="en-US"/>
          </a:p>
        </p:txBody>
      </p:sp>
      <p:pic>
        <p:nvPicPr>
          <p:cNvPr id="9221" name="Picture 6" descr="drexel logo"/>
          <p:cNvPicPr>
            <a:picLocks noChangeAspect="1" noChangeArrowheads="1"/>
          </p:cNvPicPr>
          <p:nvPr/>
        </p:nvPicPr>
        <p:blipFill>
          <a:blip r:embed="rId4" cstate="print"/>
          <a:srcRect/>
          <a:stretch>
            <a:fillRect/>
          </a:stretch>
        </p:blipFill>
        <p:spPr bwMode="auto">
          <a:xfrm>
            <a:off x="457200" y="304800"/>
            <a:ext cx="1062038" cy="115093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2"/>
          <p:cNvSpPr>
            <a:spLocks noGrp="1" noChangeArrowheads="1"/>
          </p:cNvSpPr>
          <p:nvPr>
            <p:ph type="ctrTitle"/>
          </p:nvPr>
        </p:nvSpPr>
        <p:spPr>
          <a:xfrm>
            <a:off x="2438400" y="533400"/>
            <a:ext cx="4800600" cy="1143000"/>
          </a:xfrm>
        </p:spPr>
        <p:txBody>
          <a:bodyPr>
            <a:normAutofit fontScale="90000"/>
          </a:bodyPr>
          <a:lstStyle/>
          <a:p>
            <a:r>
              <a:rPr lang="en-US" sz="4000" smtClean="0">
                <a:solidFill>
                  <a:schemeClr val="tx1"/>
                </a:solidFill>
              </a:rPr>
              <a:t>University Procurement Website</a:t>
            </a:r>
          </a:p>
        </p:txBody>
      </p:sp>
      <p:sp>
        <p:nvSpPr>
          <p:cNvPr id="10243" name="Rectangle 3"/>
          <p:cNvSpPr>
            <a:spLocks noGrp="1" noChangeArrowheads="1"/>
          </p:cNvSpPr>
          <p:nvPr>
            <p:ph type="subTitle" idx="1"/>
          </p:nvPr>
        </p:nvSpPr>
        <p:spPr>
          <a:xfrm>
            <a:off x="990600" y="2362200"/>
            <a:ext cx="7162800" cy="3657600"/>
          </a:xfrm>
        </p:spPr>
        <p:txBody>
          <a:bodyPr/>
          <a:lstStyle/>
          <a:p>
            <a:pPr algn="l">
              <a:lnSpc>
                <a:spcPct val="80000"/>
              </a:lnSpc>
              <a:buFont typeface="Wingdings" pitchFamily="2" charset="2"/>
              <a:buChar char="Ø"/>
            </a:pPr>
            <a:endParaRPr lang="en-US" sz="800" smtClean="0"/>
          </a:p>
          <a:p>
            <a:pPr algn="l">
              <a:lnSpc>
                <a:spcPct val="80000"/>
              </a:lnSpc>
              <a:buFont typeface="Wingdings" pitchFamily="2" charset="2"/>
              <a:buChar char="Ø"/>
            </a:pPr>
            <a:r>
              <a:rPr lang="en-US" sz="3600" smtClean="0">
                <a:hlinkClick r:id="rId3"/>
              </a:rPr>
              <a:t>www.drexel.edu/procurement</a:t>
            </a:r>
            <a:endParaRPr lang="en-US" smtClean="0"/>
          </a:p>
        </p:txBody>
      </p:sp>
      <p:pic>
        <p:nvPicPr>
          <p:cNvPr id="10244" name="Picture 4" descr="Drex"/>
          <p:cNvPicPr>
            <a:picLocks noChangeAspect="1" noChangeArrowheads="1"/>
          </p:cNvPicPr>
          <p:nvPr/>
        </p:nvPicPr>
        <p:blipFill>
          <a:blip r:embed="rId4" cstate="print"/>
          <a:srcRect/>
          <a:stretch>
            <a:fillRect/>
          </a:stretch>
        </p:blipFill>
        <p:spPr bwMode="auto">
          <a:xfrm>
            <a:off x="533400" y="304800"/>
            <a:ext cx="1068388" cy="1143000"/>
          </a:xfrm>
          <a:prstGeom prst="rect">
            <a:avLst/>
          </a:prstGeom>
          <a:noFill/>
          <a:ln w="9525">
            <a:noFill/>
            <a:miter lim="800000"/>
            <a:headEnd/>
            <a:tailEnd/>
          </a:ln>
        </p:spPr>
      </p:pic>
      <p:sp>
        <p:nvSpPr>
          <p:cNvPr id="5" name="Footer Placeholder 4"/>
          <p:cNvSpPr>
            <a:spLocks noGrp="1"/>
          </p:cNvSpPr>
          <p:nvPr>
            <p:ph type="ftr" sz="quarter" idx="11"/>
          </p:nvPr>
        </p:nvSpPr>
        <p:spPr/>
        <p:txBody>
          <a:bodyPr/>
          <a:lstStyle/>
          <a:p>
            <a:pPr>
              <a:defRPr/>
            </a:pPr>
            <a:endParaRPr lang="en-US"/>
          </a:p>
        </p:txBody>
      </p:sp>
    </p:spTree>
  </p:cSld>
  <p:clrMapOvr>
    <a:masterClrMapping/>
  </p:clrMapOvr>
  <p:transition/>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TotalTime>
  <Words>1001</Words>
  <Application>Microsoft Office PowerPoint</Application>
  <PresentationFormat>On-screen Show (4:3)</PresentationFormat>
  <Paragraphs>165</Paragraphs>
  <Slides>32</Slides>
  <Notes>30</Notes>
  <HiddenSlides>0</HiddenSlides>
  <MMClips>0</MMClips>
  <ScaleCrop>false</ScaleCrop>
  <HeadingPairs>
    <vt:vector size="4" baseType="variant">
      <vt:variant>
        <vt:lpstr>Theme</vt:lpstr>
      </vt:variant>
      <vt:variant>
        <vt:i4>1</vt:i4>
      </vt:variant>
      <vt:variant>
        <vt:lpstr>Slide Titles</vt:lpstr>
      </vt:variant>
      <vt:variant>
        <vt:i4>32</vt:i4>
      </vt:variant>
    </vt:vector>
  </HeadingPairs>
  <TitlesOfParts>
    <vt:vector size="33" baseType="lpstr">
      <vt:lpstr>Office Theme</vt:lpstr>
      <vt:lpstr>Slide 1</vt:lpstr>
      <vt:lpstr>Universities’ Commitment</vt:lpstr>
      <vt:lpstr>Conflict of Interest</vt:lpstr>
      <vt:lpstr>Ethical Procurement (cont’d)</vt:lpstr>
      <vt:lpstr>Drexel’s Code of Ethics</vt:lpstr>
      <vt:lpstr>University’s Purchasing Philosophy</vt:lpstr>
      <vt:lpstr>Diversity Vendors</vt:lpstr>
      <vt:lpstr>Contract Protocol</vt:lpstr>
      <vt:lpstr>University Procurement Website</vt:lpstr>
      <vt:lpstr>Spending Guidelines</vt:lpstr>
      <vt:lpstr>Quotes &amp; Bids</vt:lpstr>
      <vt:lpstr>Requests for Quotes (RFQs)</vt:lpstr>
      <vt:lpstr>Requests for Quotes (RFQs)</vt:lpstr>
      <vt:lpstr>Requests for Proposals (RFPs)</vt:lpstr>
      <vt:lpstr>CONSULTANTS</vt:lpstr>
      <vt:lpstr>Requests for Proposals (RFPs)</vt:lpstr>
      <vt:lpstr>Requests for Proposals (RFPs)</vt:lpstr>
      <vt:lpstr>Slide 18</vt:lpstr>
      <vt:lpstr>Slide 19</vt:lpstr>
      <vt:lpstr> WHAT IS Sole Source?</vt:lpstr>
      <vt:lpstr> Competitive Bid Exception Guidelines</vt:lpstr>
      <vt:lpstr>Sole Source/Competitive Bid Exception Guidelines</vt:lpstr>
      <vt:lpstr>Purchasing using Research/Grant Funding</vt:lpstr>
      <vt:lpstr>Taxes (Sales, Use, etc.)</vt:lpstr>
      <vt:lpstr>Helpful Resources</vt:lpstr>
      <vt:lpstr>Travel Policies/Forms</vt:lpstr>
      <vt:lpstr>Travel Portal</vt:lpstr>
      <vt:lpstr>Travel Portal</vt:lpstr>
      <vt:lpstr>Excerpt:  Letter from President Dated June23, 2009 Addressed to President’s Cabinet, Subject “Cost Containment </vt:lpstr>
      <vt:lpstr>Contacts</vt:lpstr>
      <vt:lpstr>Further Information</vt:lpstr>
      <vt:lpstr>Questions &amp; Concerns</vt:lpstr>
    </vt:vector>
  </TitlesOfParts>
  <Company>Drexel  University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Lenovo User</dc:creator>
  <cp:lastModifiedBy>Lenovo User</cp:lastModifiedBy>
  <cp:revision>8</cp:revision>
  <dcterms:created xsi:type="dcterms:W3CDTF">2010-06-23T14:11:59Z</dcterms:created>
  <dcterms:modified xsi:type="dcterms:W3CDTF">2010-06-23T14:20:29Z</dcterms:modified>
</cp:coreProperties>
</file>